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2" r:id="rId1"/>
    <p:sldMasterId id="2147483662" r:id="rId2"/>
    <p:sldMasterId id="2147483688" r:id="rId3"/>
  </p:sldMasterIdLst>
  <p:notesMasterIdLst>
    <p:notesMasterId r:id="rId46"/>
  </p:notesMasterIdLst>
  <p:handoutMasterIdLst>
    <p:handoutMasterId r:id="rId47"/>
  </p:handoutMasterIdLst>
  <p:sldIdLst>
    <p:sldId id="326" r:id="rId4"/>
    <p:sldId id="557" r:id="rId5"/>
    <p:sldId id="694" r:id="rId6"/>
    <p:sldId id="558" r:id="rId7"/>
    <p:sldId id="559" r:id="rId8"/>
    <p:sldId id="1129" r:id="rId9"/>
    <p:sldId id="1130" r:id="rId10"/>
    <p:sldId id="1134" r:id="rId11"/>
    <p:sldId id="1154" r:id="rId12"/>
    <p:sldId id="1135" r:id="rId13"/>
    <p:sldId id="1155" r:id="rId14"/>
    <p:sldId id="1174" r:id="rId15"/>
    <p:sldId id="1172" r:id="rId16"/>
    <p:sldId id="1144" r:id="rId17"/>
    <p:sldId id="1136" r:id="rId18"/>
    <p:sldId id="1164" r:id="rId19"/>
    <p:sldId id="1151" r:id="rId20"/>
    <p:sldId id="1178" r:id="rId21"/>
    <p:sldId id="1177" r:id="rId22"/>
    <p:sldId id="1158" r:id="rId23"/>
    <p:sldId id="1163" r:id="rId24"/>
    <p:sldId id="1161" r:id="rId25"/>
    <p:sldId id="1170" r:id="rId26"/>
    <p:sldId id="1159" r:id="rId27"/>
    <p:sldId id="1171" r:id="rId28"/>
    <p:sldId id="1168" r:id="rId29"/>
    <p:sldId id="1165" r:id="rId30"/>
    <p:sldId id="1149" r:id="rId31"/>
    <p:sldId id="1180" r:id="rId32"/>
    <p:sldId id="1179" r:id="rId33"/>
    <p:sldId id="1145" r:id="rId34"/>
    <p:sldId id="1146" r:id="rId35"/>
    <p:sldId id="1175" r:id="rId36"/>
    <p:sldId id="1167" r:id="rId37"/>
    <p:sldId id="1162" r:id="rId38"/>
    <p:sldId id="1156" r:id="rId39"/>
    <p:sldId id="1173" r:id="rId40"/>
    <p:sldId id="1181" r:id="rId41"/>
    <p:sldId id="1160" r:id="rId42"/>
    <p:sldId id="1157" r:id="rId43"/>
    <p:sldId id="946" r:id="rId44"/>
    <p:sldId id="863" r:id="rId4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1885">
          <p15:clr>
            <a:srgbClr val="A4A3A4"/>
          </p15:clr>
        </p15:guide>
        <p15:guide id="2" orient="horz" pos="758">
          <p15:clr>
            <a:srgbClr val="A4A3A4"/>
          </p15:clr>
        </p15:guide>
        <p15:guide id="3" pos="28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E6AB02"/>
    <a:srgbClr val="66A61E"/>
    <a:srgbClr val="E7298A"/>
    <a:srgbClr val="7570B3"/>
    <a:srgbClr val="D95F02"/>
    <a:srgbClr val="1B9E77"/>
    <a:srgbClr val="1E5C9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8475" autoAdjust="0"/>
    <p:restoredTop sz="94762" autoAdjust="0"/>
  </p:normalViewPr>
  <p:slideViewPr>
    <p:cSldViewPr snapToGrid="0" snapToObjects="1">
      <p:cViewPr>
        <p:scale>
          <a:sx n="100" d="100"/>
          <a:sy n="100" d="100"/>
        </p:scale>
        <p:origin x="-1048" y="-128"/>
      </p:cViewPr>
      <p:guideLst>
        <p:guide orient="horz" pos="1885"/>
        <p:guide orient="horz" pos="758"/>
        <p:guide pos="2860"/>
      </p:guideLst>
    </p:cSldViewPr>
  </p:slideViewPr>
  <p:notesTextViewPr>
    <p:cViewPr>
      <p:scale>
        <a:sx n="100" d="100"/>
        <a:sy n="100" d="100"/>
      </p:scale>
      <p:origin x="0" y="0"/>
    </p:cViewPr>
  </p:notesTextViewPr>
  <p:sorterViewPr>
    <p:cViewPr>
      <p:scale>
        <a:sx n="70" d="100"/>
        <a:sy n="70" d="100"/>
      </p:scale>
      <p:origin x="0" y="384"/>
    </p:cViewPr>
  </p:sorter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notesMaster" Target="notesMasters/notesMaster1.xml"/><Relationship Id="rId47" Type="http://schemas.openxmlformats.org/officeDocument/2006/relationships/handoutMaster" Target="handoutMasters/handoutMaster1.xml"/><Relationship Id="rId48" Type="http://schemas.openxmlformats.org/officeDocument/2006/relationships/printerSettings" Target="printerSettings/printerSettings1.bin"/><Relationship Id="rId49" Type="http://schemas.openxmlformats.org/officeDocument/2006/relationships/presProps" Target="presProps.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50" Type="http://schemas.openxmlformats.org/officeDocument/2006/relationships/viewProps" Target="viewProps.xml"/><Relationship Id="rId51" Type="http://schemas.openxmlformats.org/officeDocument/2006/relationships/theme" Target="theme/theme1.xml"/><Relationship Id="rId52"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 Target="slides/slide1.xml"/><Relationship Id="rId5" Type="http://schemas.openxmlformats.org/officeDocument/2006/relationships/slide" Target="slides/slide2.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9" Type="http://schemas.openxmlformats.org/officeDocument/2006/relationships/slide" Target="slides/slide6.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slide" Target="slides/slide32.xml"/><Relationship Id="rId36" Type="http://schemas.openxmlformats.org/officeDocument/2006/relationships/slide" Target="slides/slide33.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37" Type="http://schemas.openxmlformats.org/officeDocument/2006/relationships/slide" Target="slides/slide34.xml"/><Relationship Id="rId38" Type="http://schemas.openxmlformats.org/officeDocument/2006/relationships/slide" Target="slides/slide35.xml"/><Relationship Id="rId39" Type="http://schemas.openxmlformats.org/officeDocument/2006/relationships/slide" Target="slides/slide36.xml"/><Relationship Id="rId40" Type="http://schemas.openxmlformats.org/officeDocument/2006/relationships/slide" Target="slides/slide37.xml"/><Relationship Id="rId41" Type="http://schemas.openxmlformats.org/officeDocument/2006/relationships/slide" Target="slides/slide38.xml"/><Relationship Id="rId42" Type="http://schemas.openxmlformats.org/officeDocument/2006/relationships/slide" Target="slides/slide39.xml"/><Relationship Id="rId43" Type="http://schemas.openxmlformats.org/officeDocument/2006/relationships/slide" Target="slides/slide40.xml"/><Relationship Id="rId44" Type="http://schemas.openxmlformats.org/officeDocument/2006/relationships/slide" Target="slides/slide41.xml"/><Relationship Id="rId45" Type="http://schemas.openxmlformats.org/officeDocument/2006/relationships/slide" Target="slides/slide4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775BF4A-9CB1-5747-B319-707DA98CEC20}" type="datetime1">
              <a:rPr lang="en-US" smtClean="0"/>
              <a:pPr/>
              <a:t>5/1/15</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E0A22459-1A81-CA4B-89BB-FCE38A3AE18F}" type="slidenum">
              <a:rPr lang="en-US" smtClean="0"/>
              <a:pPr/>
              <a:t>‹#›</a:t>
            </a:fld>
            <a:endParaRPr lang="en-US"/>
          </a:p>
        </p:txBody>
      </p:sp>
    </p:spTree>
    <p:extLst>
      <p:ext uri="{BB962C8B-B14F-4D97-AF65-F5344CB8AC3E}">
        <p14:creationId xmlns:p14="http://schemas.microsoft.com/office/powerpoint/2010/main" val="269203048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2BC7567-D5EA-874F-8815-73DC5E77631E}" type="datetime1">
              <a:rPr lang="en-US" smtClean="0"/>
              <a:pPr/>
              <a:t>5/1/15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B8DCC0E-7DBF-7C4A-B104-25FE08E3BB8F}" type="slidenum">
              <a:rPr lang="en-US" smtClean="0"/>
              <a:pPr/>
              <a:t>‹#›</a:t>
            </a:fld>
            <a:endParaRPr lang="en-US"/>
          </a:p>
        </p:txBody>
      </p:sp>
    </p:spTree>
    <p:extLst>
      <p:ext uri="{BB962C8B-B14F-4D97-AF65-F5344CB8AC3E}">
        <p14:creationId xmlns:p14="http://schemas.microsoft.com/office/powerpoint/2010/main" val="4260323438"/>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B8DCC0E-7DBF-7C4A-B104-25FE08E3BB8F}" type="slidenum">
              <a:rPr lang="en-US" smtClean="0"/>
              <a:pPr/>
              <a:t>1</a:t>
            </a:fld>
            <a:endParaRPr lang="en-US"/>
          </a:p>
        </p:txBody>
      </p:sp>
    </p:spTree>
    <p:extLst>
      <p:ext uri="{BB962C8B-B14F-4D97-AF65-F5344CB8AC3E}">
        <p14:creationId xmlns:p14="http://schemas.microsoft.com/office/powerpoint/2010/main" val="17641164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gif"/><Relationship Id="rId3" Type="http://schemas.openxmlformats.org/officeDocument/2006/relationships/image" Target="../media/image8.jp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vider">
    <p:bg>
      <p:bgPr>
        <a:solidFill>
          <a:srgbClr val="1E5C90"/>
        </a:solidFill>
        <a:effectLst/>
      </p:bgPr>
    </p:bg>
    <p:spTree>
      <p:nvGrpSpPr>
        <p:cNvPr id="1" name=""/>
        <p:cNvGrpSpPr/>
        <p:nvPr/>
      </p:nvGrpSpPr>
      <p:grpSpPr>
        <a:xfrm>
          <a:off x="0" y="0"/>
          <a:ext cx="0" cy="0"/>
          <a:chOff x="0" y="0"/>
          <a:chExt cx="0" cy="0"/>
        </a:xfrm>
      </p:grpSpPr>
      <p:sp>
        <p:nvSpPr>
          <p:cNvPr id="13" name="Freeform 12"/>
          <p:cNvSpPr/>
          <p:nvPr userDrawn="1"/>
        </p:nvSpPr>
        <p:spPr>
          <a:xfrm flipH="1" flipV="1">
            <a:off x="-1" y="-24487"/>
            <a:ext cx="9138586" cy="2515079"/>
          </a:xfrm>
          <a:custGeom>
            <a:avLst/>
            <a:gdLst>
              <a:gd name="connsiteX0" fmla="*/ 0 w 10289745"/>
              <a:gd name="connsiteY0" fmla="*/ 2348314 h 2694297"/>
              <a:gd name="connsiteX1" fmla="*/ 9145997 w 10289745"/>
              <a:gd name="connsiteY1" fmla="*/ 81 h 2694297"/>
              <a:gd name="connsiteX2" fmla="*/ 9145997 w 10289745"/>
              <a:gd name="connsiteY2" fmla="*/ 2436173 h 2694297"/>
              <a:gd name="connsiteX3" fmla="*/ 0 w 10289745"/>
              <a:gd name="connsiteY3" fmla="*/ 2348314 h 2694297"/>
              <a:gd name="connsiteX0" fmla="*/ 0 w 10289745"/>
              <a:gd name="connsiteY0" fmla="*/ 2348233 h 2694216"/>
              <a:gd name="connsiteX1" fmla="*/ 9145997 w 10289745"/>
              <a:gd name="connsiteY1" fmla="*/ 0 h 2694216"/>
              <a:gd name="connsiteX2" fmla="*/ 9145997 w 10289745"/>
              <a:gd name="connsiteY2" fmla="*/ 2436092 h 2694216"/>
              <a:gd name="connsiteX3" fmla="*/ 0 w 10289745"/>
              <a:gd name="connsiteY3" fmla="*/ 2348233 h 2694216"/>
              <a:gd name="connsiteX0" fmla="*/ 0 w 10289745"/>
              <a:gd name="connsiteY0" fmla="*/ 2348233 h 2694216"/>
              <a:gd name="connsiteX1" fmla="*/ 9145997 w 10289745"/>
              <a:gd name="connsiteY1" fmla="*/ 0 h 2694216"/>
              <a:gd name="connsiteX2" fmla="*/ 9145997 w 10289745"/>
              <a:gd name="connsiteY2" fmla="*/ 2436092 h 2694216"/>
              <a:gd name="connsiteX3" fmla="*/ 0 w 10289745"/>
              <a:gd name="connsiteY3" fmla="*/ 2348233 h 2694216"/>
              <a:gd name="connsiteX0" fmla="*/ 2 w 10271923"/>
              <a:gd name="connsiteY0" fmla="*/ 1961048 h 2259210"/>
              <a:gd name="connsiteX1" fmla="*/ 9115022 w 10271923"/>
              <a:gd name="connsiteY1" fmla="*/ 0 h 2259210"/>
              <a:gd name="connsiteX2" fmla="*/ 9145999 w 10271923"/>
              <a:gd name="connsiteY2" fmla="*/ 2048907 h 2259210"/>
              <a:gd name="connsiteX3" fmla="*/ 2 w 10271923"/>
              <a:gd name="connsiteY3" fmla="*/ 1961048 h 2259210"/>
              <a:gd name="connsiteX0" fmla="*/ 2 w 10302372"/>
              <a:gd name="connsiteY0" fmla="*/ 2355976 h 2702917"/>
              <a:gd name="connsiteX1" fmla="*/ 9169232 w 10302372"/>
              <a:gd name="connsiteY1" fmla="*/ 0 h 2702917"/>
              <a:gd name="connsiteX2" fmla="*/ 9145999 w 10302372"/>
              <a:gd name="connsiteY2" fmla="*/ 2443835 h 2702917"/>
              <a:gd name="connsiteX3" fmla="*/ 2 w 10302372"/>
              <a:gd name="connsiteY3" fmla="*/ 2355976 h 2702917"/>
              <a:gd name="connsiteX0" fmla="*/ 2 w 10302372"/>
              <a:gd name="connsiteY0" fmla="*/ 2355976 h 2702917"/>
              <a:gd name="connsiteX1" fmla="*/ 9169232 w 10302372"/>
              <a:gd name="connsiteY1" fmla="*/ 0 h 2702917"/>
              <a:gd name="connsiteX2" fmla="*/ 9145999 w 10302372"/>
              <a:gd name="connsiteY2" fmla="*/ 2443835 h 2702917"/>
              <a:gd name="connsiteX3" fmla="*/ 2 w 10302372"/>
              <a:gd name="connsiteY3" fmla="*/ 2355976 h 2702917"/>
              <a:gd name="connsiteX0" fmla="*/ 2 w 10302372"/>
              <a:gd name="connsiteY0" fmla="*/ 2355976 h 2702917"/>
              <a:gd name="connsiteX1" fmla="*/ 9169232 w 10302372"/>
              <a:gd name="connsiteY1" fmla="*/ 0 h 2702917"/>
              <a:gd name="connsiteX2" fmla="*/ 9145999 w 10302372"/>
              <a:gd name="connsiteY2" fmla="*/ 2443835 h 2702917"/>
              <a:gd name="connsiteX3" fmla="*/ 2 w 10302372"/>
              <a:gd name="connsiteY3" fmla="*/ 2355976 h 2702917"/>
              <a:gd name="connsiteX0" fmla="*/ 1 w 10359948"/>
              <a:gd name="connsiteY0" fmla="*/ 2534080 h 2803153"/>
              <a:gd name="connsiteX1" fmla="*/ 9223441 w 10359948"/>
              <a:gd name="connsiteY1" fmla="*/ 0 h 2803153"/>
              <a:gd name="connsiteX2" fmla="*/ 9200208 w 10359948"/>
              <a:gd name="connsiteY2" fmla="*/ 2443835 h 2803153"/>
              <a:gd name="connsiteX3" fmla="*/ 1 w 10359948"/>
              <a:gd name="connsiteY3" fmla="*/ 2534080 h 2803153"/>
              <a:gd name="connsiteX0" fmla="*/ 2 w 10302373"/>
              <a:gd name="connsiteY0" fmla="*/ 2371463 h 2710654"/>
              <a:gd name="connsiteX1" fmla="*/ 9169233 w 10302373"/>
              <a:gd name="connsiteY1" fmla="*/ 0 h 2710654"/>
              <a:gd name="connsiteX2" fmla="*/ 9146000 w 10302373"/>
              <a:gd name="connsiteY2" fmla="*/ 2443835 h 2710654"/>
              <a:gd name="connsiteX3" fmla="*/ 2 w 10302373"/>
              <a:gd name="connsiteY3" fmla="*/ 2371463 h 2710654"/>
              <a:gd name="connsiteX0" fmla="*/ 22101 w 10324472"/>
              <a:gd name="connsiteY0" fmla="*/ 2371463 h 2601940"/>
              <a:gd name="connsiteX1" fmla="*/ 9191332 w 10324472"/>
              <a:gd name="connsiteY1" fmla="*/ 0 h 2601940"/>
              <a:gd name="connsiteX2" fmla="*/ 9168099 w 10324472"/>
              <a:gd name="connsiteY2" fmla="*/ 2443835 h 2601940"/>
              <a:gd name="connsiteX3" fmla="*/ 22101 w 10324472"/>
              <a:gd name="connsiteY3" fmla="*/ 2371463 h 2601940"/>
              <a:gd name="connsiteX0" fmla="*/ 454248 w 10756619"/>
              <a:gd name="connsiteY0" fmla="*/ 2371463 h 2635640"/>
              <a:gd name="connsiteX1" fmla="*/ 9623479 w 10756619"/>
              <a:gd name="connsiteY1" fmla="*/ 0 h 2635640"/>
              <a:gd name="connsiteX2" fmla="*/ 9600246 w 10756619"/>
              <a:gd name="connsiteY2" fmla="*/ 2443835 h 2635640"/>
              <a:gd name="connsiteX3" fmla="*/ 2243166 w 10756619"/>
              <a:gd name="connsiteY3" fmla="*/ 2466974 h 2635640"/>
              <a:gd name="connsiteX4" fmla="*/ 454248 w 10756619"/>
              <a:gd name="connsiteY4" fmla="*/ 2371463 h 2635640"/>
              <a:gd name="connsiteX0" fmla="*/ 1153431 w 11456764"/>
              <a:gd name="connsiteY0" fmla="*/ 2371463 h 2641277"/>
              <a:gd name="connsiteX1" fmla="*/ 10322662 w 11456764"/>
              <a:gd name="connsiteY1" fmla="*/ 0 h 2641277"/>
              <a:gd name="connsiteX2" fmla="*/ 10299429 w 11456764"/>
              <a:gd name="connsiteY2" fmla="*/ 2443835 h 2641277"/>
              <a:gd name="connsiteX3" fmla="*/ 1137944 w 11456764"/>
              <a:gd name="connsiteY3" fmla="*/ 2482461 h 2641277"/>
              <a:gd name="connsiteX4" fmla="*/ 1153431 w 11456764"/>
              <a:gd name="connsiteY4" fmla="*/ 2371463 h 2641277"/>
              <a:gd name="connsiteX0" fmla="*/ 15487 w 10318820"/>
              <a:gd name="connsiteY0" fmla="*/ 2371463 h 2641277"/>
              <a:gd name="connsiteX1" fmla="*/ 9184718 w 10318820"/>
              <a:gd name="connsiteY1" fmla="*/ 0 h 2641277"/>
              <a:gd name="connsiteX2" fmla="*/ 9161485 w 10318820"/>
              <a:gd name="connsiteY2" fmla="*/ 2443835 h 2641277"/>
              <a:gd name="connsiteX3" fmla="*/ 0 w 10318820"/>
              <a:gd name="connsiteY3" fmla="*/ 2482461 h 2641277"/>
              <a:gd name="connsiteX4" fmla="*/ 15487 w 10318820"/>
              <a:gd name="connsiteY4" fmla="*/ 2371463 h 2641277"/>
              <a:gd name="connsiteX0" fmla="*/ 15487 w 10318820"/>
              <a:gd name="connsiteY0" fmla="*/ 2371463 h 2641277"/>
              <a:gd name="connsiteX1" fmla="*/ 9184718 w 10318820"/>
              <a:gd name="connsiteY1" fmla="*/ 0 h 2641277"/>
              <a:gd name="connsiteX2" fmla="*/ 9161485 w 10318820"/>
              <a:gd name="connsiteY2" fmla="*/ 2443835 h 2641277"/>
              <a:gd name="connsiteX3" fmla="*/ 0 w 10318820"/>
              <a:gd name="connsiteY3" fmla="*/ 2482461 h 2641277"/>
              <a:gd name="connsiteX4" fmla="*/ 15487 w 10318820"/>
              <a:gd name="connsiteY4" fmla="*/ 2371463 h 2641277"/>
              <a:gd name="connsiteX0" fmla="*/ 15487 w 10318820"/>
              <a:gd name="connsiteY0" fmla="*/ 2371463 h 2641277"/>
              <a:gd name="connsiteX1" fmla="*/ 9184718 w 10318820"/>
              <a:gd name="connsiteY1" fmla="*/ 0 h 2641277"/>
              <a:gd name="connsiteX2" fmla="*/ 9161485 w 10318820"/>
              <a:gd name="connsiteY2" fmla="*/ 2443835 h 2641277"/>
              <a:gd name="connsiteX3" fmla="*/ 0 w 10318820"/>
              <a:gd name="connsiteY3" fmla="*/ 2482461 h 2641277"/>
              <a:gd name="connsiteX4" fmla="*/ 15487 w 10318820"/>
              <a:gd name="connsiteY4" fmla="*/ 2371463 h 2641277"/>
              <a:gd name="connsiteX0" fmla="*/ 15487 w 10318820"/>
              <a:gd name="connsiteY0" fmla="*/ 2371463 h 2641277"/>
              <a:gd name="connsiteX1" fmla="*/ 9184718 w 10318820"/>
              <a:gd name="connsiteY1" fmla="*/ 0 h 2641277"/>
              <a:gd name="connsiteX2" fmla="*/ 9161485 w 10318820"/>
              <a:gd name="connsiteY2" fmla="*/ 2443835 h 2641277"/>
              <a:gd name="connsiteX3" fmla="*/ 0 w 10318820"/>
              <a:gd name="connsiteY3" fmla="*/ 2482461 h 2641277"/>
              <a:gd name="connsiteX4" fmla="*/ 15487 w 10318820"/>
              <a:gd name="connsiteY4" fmla="*/ 2371463 h 2641277"/>
              <a:gd name="connsiteX0" fmla="*/ 15487 w 10318820"/>
              <a:gd name="connsiteY0" fmla="*/ 2371463 h 2482461"/>
              <a:gd name="connsiteX1" fmla="*/ 9184718 w 10318820"/>
              <a:gd name="connsiteY1" fmla="*/ 0 h 2482461"/>
              <a:gd name="connsiteX2" fmla="*/ 9161485 w 10318820"/>
              <a:gd name="connsiteY2" fmla="*/ 2443835 h 2482461"/>
              <a:gd name="connsiteX3" fmla="*/ 0 w 10318820"/>
              <a:gd name="connsiteY3" fmla="*/ 2482461 h 2482461"/>
              <a:gd name="connsiteX4" fmla="*/ 15487 w 10318820"/>
              <a:gd name="connsiteY4" fmla="*/ 2371463 h 2482461"/>
              <a:gd name="connsiteX0" fmla="*/ 15487 w 10252186"/>
              <a:gd name="connsiteY0" fmla="*/ 2371463 h 2482461"/>
              <a:gd name="connsiteX1" fmla="*/ 9184718 w 10252186"/>
              <a:gd name="connsiteY1" fmla="*/ 0 h 2482461"/>
              <a:gd name="connsiteX2" fmla="*/ 9022088 w 10252186"/>
              <a:gd name="connsiteY2" fmla="*/ 2242499 h 2482461"/>
              <a:gd name="connsiteX3" fmla="*/ 0 w 10252186"/>
              <a:gd name="connsiteY3" fmla="*/ 2482461 h 2482461"/>
              <a:gd name="connsiteX4" fmla="*/ 15487 w 10252186"/>
              <a:gd name="connsiteY4" fmla="*/ 2371463 h 2482461"/>
              <a:gd name="connsiteX0" fmla="*/ 15487 w 10311181"/>
              <a:gd name="connsiteY0" fmla="*/ 2371463 h 2482461"/>
              <a:gd name="connsiteX1" fmla="*/ 9184718 w 10311181"/>
              <a:gd name="connsiteY1" fmla="*/ 0 h 2482461"/>
              <a:gd name="connsiteX2" fmla="*/ 9145996 w 10311181"/>
              <a:gd name="connsiteY2" fmla="*/ 2443835 h 2482461"/>
              <a:gd name="connsiteX3" fmla="*/ 0 w 10311181"/>
              <a:gd name="connsiteY3" fmla="*/ 2482461 h 2482461"/>
              <a:gd name="connsiteX4" fmla="*/ 15487 w 10311181"/>
              <a:gd name="connsiteY4" fmla="*/ 2371463 h 2482461"/>
              <a:gd name="connsiteX0" fmla="*/ 15487 w 9184718"/>
              <a:gd name="connsiteY0" fmla="*/ 2371463 h 2482461"/>
              <a:gd name="connsiteX1" fmla="*/ 9184718 w 9184718"/>
              <a:gd name="connsiteY1" fmla="*/ 0 h 2482461"/>
              <a:gd name="connsiteX2" fmla="*/ 9145996 w 9184718"/>
              <a:gd name="connsiteY2" fmla="*/ 2443835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0 w 9215696"/>
              <a:gd name="connsiteY0" fmla="*/ 2371463 h 2482461"/>
              <a:gd name="connsiteX1" fmla="*/ 9215696 w 9215696"/>
              <a:gd name="connsiteY1" fmla="*/ 0 h 2482461"/>
              <a:gd name="connsiteX2" fmla="*/ 9207951 w 9215696"/>
              <a:gd name="connsiteY2" fmla="*/ 2459323 h 2482461"/>
              <a:gd name="connsiteX3" fmla="*/ 30978 w 9215696"/>
              <a:gd name="connsiteY3" fmla="*/ 2482461 h 2482461"/>
              <a:gd name="connsiteX4" fmla="*/ 0 w 9215696"/>
              <a:gd name="connsiteY4" fmla="*/ 2371463 h 2482461"/>
              <a:gd name="connsiteX0" fmla="*/ 0 w 9215696"/>
              <a:gd name="connsiteY0" fmla="*/ 2371463 h 2497949"/>
              <a:gd name="connsiteX1" fmla="*/ 9215696 w 9215696"/>
              <a:gd name="connsiteY1" fmla="*/ 0 h 2497949"/>
              <a:gd name="connsiteX2" fmla="*/ 9207951 w 9215696"/>
              <a:gd name="connsiteY2" fmla="*/ 2459323 h 2497949"/>
              <a:gd name="connsiteX3" fmla="*/ 2 w 9215696"/>
              <a:gd name="connsiteY3" fmla="*/ 2497949 h 2497949"/>
              <a:gd name="connsiteX4" fmla="*/ 0 w 9215696"/>
              <a:gd name="connsiteY4" fmla="*/ 2371463 h 2497949"/>
              <a:gd name="connsiteX0" fmla="*/ 0 w 9215696"/>
              <a:gd name="connsiteY0" fmla="*/ 2371463 h 2474718"/>
              <a:gd name="connsiteX1" fmla="*/ 9215696 w 9215696"/>
              <a:gd name="connsiteY1" fmla="*/ 0 h 2474718"/>
              <a:gd name="connsiteX2" fmla="*/ 9207951 w 9215696"/>
              <a:gd name="connsiteY2" fmla="*/ 2459323 h 2474718"/>
              <a:gd name="connsiteX3" fmla="*/ 30979 w 9215696"/>
              <a:gd name="connsiteY3" fmla="*/ 2474718 h 2474718"/>
              <a:gd name="connsiteX4" fmla="*/ 0 w 9215696"/>
              <a:gd name="connsiteY4" fmla="*/ 2371463 h 2474718"/>
              <a:gd name="connsiteX0" fmla="*/ 0 w 9208117"/>
              <a:gd name="connsiteY0" fmla="*/ 2371463 h 2474718"/>
              <a:gd name="connsiteX1" fmla="*/ 9184719 w 9208117"/>
              <a:gd name="connsiteY1" fmla="*/ 0 h 2474718"/>
              <a:gd name="connsiteX2" fmla="*/ 9207951 w 9208117"/>
              <a:gd name="connsiteY2" fmla="*/ 2459323 h 2474718"/>
              <a:gd name="connsiteX3" fmla="*/ 30979 w 9208117"/>
              <a:gd name="connsiteY3" fmla="*/ 2474718 h 2474718"/>
              <a:gd name="connsiteX4" fmla="*/ 0 w 9208117"/>
              <a:gd name="connsiteY4" fmla="*/ 2371463 h 2474718"/>
              <a:gd name="connsiteX0" fmla="*/ 0 w 9184719"/>
              <a:gd name="connsiteY0" fmla="*/ 2371463 h 2474718"/>
              <a:gd name="connsiteX1" fmla="*/ 9184719 w 9184719"/>
              <a:gd name="connsiteY1" fmla="*/ 0 h 2474718"/>
              <a:gd name="connsiteX2" fmla="*/ 9115020 w 9184719"/>
              <a:gd name="connsiteY2" fmla="*/ 2381886 h 2474718"/>
              <a:gd name="connsiteX3" fmla="*/ 30979 w 9184719"/>
              <a:gd name="connsiteY3" fmla="*/ 2474718 h 2474718"/>
              <a:gd name="connsiteX4" fmla="*/ 0 w 9184719"/>
              <a:gd name="connsiteY4" fmla="*/ 2371463 h 2474718"/>
              <a:gd name="connsiteX0" fmla="*/ 0 w 9184719"/>
              <a:gd name="connsiteY0" fmla="*/ 2371463 h 2474718"/>
              <a:gd name="connsiteX1" fmla="*/ 9184719 w 9184719"/>
              <a:gd name="connsiteY1" fmla="*/ 0 h 2474718"/>
              <a:gd name="connsiteX2" fmla="*/ 9169230 w 9184719"/>
              <a:gd name="connsiteY2" fmla="*/ 2451580 h 2474718"/>
              <a:gd name="connsiteX3" fmla="*/ 30979 w 9184719"/>
              <a:gd name="connsiteY3" fmla="*/ 2474718 h 2474718"/>
              <a:gd name="connsiteX4" fmla="*/ 0 w 9184719"/>
              <a:gd name="connsiteY4" fmla="*/ 2371463 h 2474718"/>
              <a:gd name="connsiteX0" fmla="*/ 0 w 9167786"/>
              <a:gd name="connsiteY0" fmla="*/ 2375696 h 2474718"/>
              <a:gd name="connsiteX1" fmla="*/ 9167786 w 9167786"/>
              <a:gd name="connsiteY1" fmla="*/ 0 h 2474718"/>
              <a:gd name="connsiteX2" fmla="*/ 9152297 w 9167786"/>
              <a:gd name="connsiteY2" fmla="*/ 2451580 h 2474718"/>
              <a:gd name="connsiteX3" fmla="*/ 14046 w 9167786"/>
              <a:gd name="connsiteY3" fmla="*/ 2474718 h 2474718"/>
              <a:gd name="connsiteX4" fmla="*/ 0 w 9167786"/>
              <a:gd name="connsiteY4" fmla="*/ 2375696 h 2474718"/>
              <a:gd name="connsiteX0" fmla="*/ 2887 w 9170673"/>
              <a:gd name="connsiteY0" fmla="*/ 2375696 h 2474718"/>
              <a:gd name="connsiteX1" fmla="*/ 9170673 w 9170673"/>
              <a:gd name="connsiteY1" fmla="*/ 0 h 2474718"/>
              <a:gd name="connsiteX2" fmla="*/ 9155184 w 9170673"/>
              <a:gd name="connsiteY2" fmla="*/ 2451580 h 2474718"/>
              <a:gd name="connsiteX3" fmla="*/ 0 w 9170673"/>
              <a:gd name="connsiteY3" fmla="*/ 2474718 h 2474718"/>
              <a:gd name="connsiteX4" fmla="*/ 2887 w 9170673"/>
              <a:gd name="connsiteY4" fmla="*/ 2375696 h 2474718"/>
              <a:gd name="connsiteX0" fmla="*/ 2887 w 9170673"/>
              <a:gd name="connsiteY0" fmla="*/ 2375696 h 2457785"/>
              <a:gd name="connsiteX1" fmla="*/ 9170673 w 9170673"/>
              <a:gd name="connsiteY1" fmla="*/ 0 h 2457785"/>
              <a:gd name="connsiteX2" fmla="*/ 9155184 w 9170673"/>
              <a:gd name="connsiteY2" fmla="*/ 2451580 h 2457785"/>
              <a:gd name="connsiteX3" fmla="*/ 0 w 9170673"/>
              <a:gd name="connsiteY3" fmla="*/ 2457785 h 2457785"/>
              <a:gd name="connsiteX4" fmla="*/ 2887 w 9170673"/>
              <a:gd name="connsiteY4" fmla="*/ 2375696 h 2457785"/>
              <a:gd name="connsiteX0" fmla="*/ 2887 w 9170673"/>
              <a:gd name="connsiteY0" fmla="*/ 2375696 h 2508024"/>
              <a:gd name="connsiteX1" fmla="*/ 9170673 w 9170673"/>
              <a:gd name="connsiteY1" fmla="*/ 0 h 2508024"/>
              <a:gd name="connsiteX2" fmla="*/ 9169295 w 9170673"/>
              <a:gd name="connsiteY2" fmla="*/ 2508024 h 2508024"/>
              <a:gd name="connsiteX3" fmla="*/ 0 w 9170673"/>
              <a:gd name="connsiteY3" fmla="*/ 2457785 h 2508024"/>
              <a:gd name="connsiteX4" fmla="*/ 2887 w 9170673"/>
              <a:gd name="connsiteY4" fmla="*/ 2375696 h 2508024"/>
              <a:gd name="connsiteX0" fmla="*/ 0 w 9167786"/>
              <a:gd name="connsiteY0" fmla="*/ 2375696 h 2508024"/>
              <a:gd name="connsiteX1" fmla="*/ 9167786 w 9167786"/>
              <a:gd name="connsiteY1" fmla="*/ 0 h 2508024"/>
              <a:gd name="connsiteX2" fmla="*/ 9166408 w 9167786"/>
              <a:gd name="connsiteY2" fmla="*/ 2508024 h 2508024"/>
              <a:gd name="connsiteX3" fmla="*/ 4169 w 9167786"/>
              <a:gd name="connsiteY3" fmla="*/ 2500118 h 2508024"/>
              <a:gd name="connsiteX4" fmla="*/ 0 w 9167786"/>
              <a:gd name="connsiteY4" fmla="*/ 2375696 h 2508024"/>
              <a:gd name="connsiteX0" fmla="*/ 0 w 9166452"/>
              <a:gd name="connsiteY0" fmla="*/ 2375696 h 2508024"/>
              <a:gd name="connsiteX1" fmla="*/ 9061952 w 9166452"/>
              <a:gd name="connsiteY1" fmla="*/ 0 h 2508024"/>
              <a:gd name="connsiteX2" fmla="*/ 9166408 w 9166452"/>
              <a:gd name="connsiteY2" fmla="*/ 2508024 h 2508024"/>
              <a:gd name="connsiteX3" fmla="*/ 4169 w 9166452"/>
              <a:gd name="connsiteY3" fmla="*/ 2500118 h 2508024"/>
              <a:gd name="connsiteX4" fmla="*/ 0 w 9166452"/>
              <a:gd name="connsiteY4" fmla="*/ 2375696 h 2508024"/>
              <a:gd name="connsiteX0" fmla="*/ 0 w 9166808"/>
              <a:gd name="connsiteY0" fmla="*/ 2382751 h 2515079"/>
              <a:gd name="connsiteX1" fmla="*/ 9160729 w 9166808"/>
              <a:gd name="connsiteY1" fmla="*/ 0 h 2515079"/>
              <a:gd name="connsiteX2" fmla="*/ 9166408 w 9166808"/>
              <a:gd name="connsiteY2" fmla="*/ 2515079 h 2515079"/>
              <a:gd name="connsiteX3" fmla="*/ 4169 w 9166808"/>
              <a:gd name="connsiteY3" fmla="*/ 2507173 h 2515079"/>
              <a:gd name="connsiteX4" fmla="*/ 0 w 9166808"/>
              <a:gd name="connsiteY4" fmla="*/ 2382751 h 2515079"/>
              <a:gd name="connsiteX0" fmla="*/ 9943 w 9162640"/>
              <a:gd name="connsiteY0" fmla="*/ 2382751 h 2515079"/>
              <a:gd name="connsiteX1" fmla="*/ 9156561 w 9162640"/>
              <a:gd name="connsiteY1" fmla="*/ 0 h 2515079"/>
              <a:gd name="connsiteX2" fmla="*/ 9162240 w 9162640"/>
              <a:gd name="connsiteY2" fmla="*/ 2515079 h 2515079"/>
              <a:gd name="connsiteX3" fmla="*/ 1 w 9162640"/>
              <a:gd name="connsiteY3" fmla="*/ 2507173 h 2515079"/>
              <a:gd name="connsiteX4" fmla="*/ 9943 w 9162640"/>
              <a:gd name="connsiteY4" fmla="*/ 2382751 h 2515079"/>
              <a:gd name="connsiteX0" fmla="*/ 0 w 9152697"/>
              <a:gd name="connsiteY0" fmla="*/ 2382751 h 2515079"/>
              <a:gd name="connsiteX1" fmla="*/ 9146618 w 9152697"/>
              <a:gd name="connsiteY1" fmla="*/ 0 h 2515079"/>
              <a:gd name="connsiteX2" fmla="*/ 9152297 w 9152697"/>
              <a:gd name="connsiteY2" fmla="*/ 2515079 h 2515079"/>
              <a:gd name="connsiteX3" fmla="*/ 187614 w 9152697"/>
              <a:gd name="connsiteY3" fmla="*/ 2507173 h 2515079"/>
              <a:gd name="connsiteX4" fmla="*/ 0 w 9152697"/>
              <a:gd name="connsiteY4" fmla="*/ 2382751 h 2515079"/>
              <a:gd name="connsiteX0" fmla="*/ 0 w 9068030"/>
              <a:gd name="connsiteY0" fmla="*/ 2382751 h 2515079"/>
              <a:gd name="connsiteX1" fmla="*/ 9061951 w 9068030"/>
              <a:gd name="connsiteY1" fmla="*/ 0 h 2515079"/>
              <a:gd name="connsiteX2" fmla="*/ 9067630 w 9068030"/>
              <a:gd name="connsiteY2" fmla="*/ 2515079 h 2515079"/>
              <a:gd name="connsiteX3" fmla="*/ 102947 w 9068030"/>
              <a:gd name="connsiteY3" fmla="*/ 2507173 h 2515079"/>
              <a:gd name="connsiteX4" fmla="*/ 0 w 9068030"/>
              <a:gd name="connsiteY4" fmla="*/ 2382751 h 2515079"/>
              <a:gd name="connsiteX0" fmla="*/ 0 w 9138586"/>
              <a:gd name="connsiteY0" fmla="*/ 2382751 h 2515079"/>
              <a:gd name="connsiteX1" fmla="*/ 9132507 w 9138586"/>
              <a:gd name="connsiteY1" fmla="*/ 0 h 2515079"/>
              <a:gd name="connsiteX2" fmla="*/ 9138186 w 9138586"/>
              <a:gd name="connsiteY2" fmla="*/ 2515079 h 2515079"/>
              <a:gd name="connsiteX3" fmla="*/ 173503 w 9138586"/>
              <a:gd name="connsiteY3" fmla="*/ 2507173 h 2515079"/>
              <a:gd name="connsiteX4" fmla="*/ 0 w 9138586"/>
              <a:gd name="connsiteY4" fmla="*/ 2382751 h 2515079"/>
              <a:gd name="connsiteX0" fmla="*/ 0 w 9138586"/>
              <a:gd name="connsiteY0" fmla="*/ 2382751 h 2515079"/>
              <a:gd name="connsiteX1" fmla="*/ 9132507 w 9138586"/>
              <a:gd name="connsiteY1" fmla="*/ 0 h 2515079"/>
              <a:gd name="connsiteX2" fmla="*/ 9138186 w 9138586"/>
              <a:gd name="connsiteY2" fmla="*/ 2515079 h 2515079"/>
              <a:gd name="connsiteX3" fmla="*/ 4170 w 9138586"/>
              <a:gd name="connsiteY3" fmla="*/ 2507173 h 2515079"/>
              <a:gd name="connsiteX4" fmla="*/ 0 w 9138586"/>
              <a:gd name="connsiteY4" fmla="*/ 2382751 h 25150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38586" h="2515079">
                <a:moveTo>
                  <a:pt x="0" y="2382751"/>
                </a:moveTo>
                <a:cubicBezTo>
                  <a:pt x="20661" y="2379422"/>
                  <a:pt x="7306149" y="2502055"/>
                  <a:pt x="9132507" y="0"/>
                </a:cubicBezTo>
                <a:cubicBezTo>
                  <a:pt x="9129925" y="819774"/>
                  <a:pt x="9140768" y="1695305"/>
                  <a:pt x="9138186" y="2515079"/>
                </a:cubicBezTo>
                <a:lnTo>
                  <a:pt x="4170" y="2507173"/>
                </a:lnTo>
                <a:cubicBezTo>
                  <a:pt x="4169" y="2465011"/>
                  <a:pt x="1" y="2424913"/>
                  <a:pt x="0" y="2382751"/>
                </a:cubicBezTo>
                <a:close/>
              </a:path>
            </a:pathLst>
          </a:cu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2" name="Title 1"/>
          <p:cNvSpPr>
            <a:spLocks noGrp="1"/>
          </p:cNvSpPr>
          <p:nvPr>
            <p:ph type="title" hasCustomPrompt="1"/>
          </p:nvPr>
        </p:nvSpPr>
        <p:spPr>
          <a:xfrm>
            <a:off x="457199" y="457169"/>
            <a:ext cx="8229600" cy="772250"/>
          </a:xfrm>
        </p:spPr>
        <p:txBody>
          <a:bodyPr anchor="t"/>
          <a:lstStyle>
            <a:lvl1pPr algn="l">
              <a:defRPr sz="4000" b="1" cap="none">
                <a:solidFill>
                  <a:srgbClr val="FFFFFF"/>
                </a:solidFill>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457200" y="1415622"/>
            <a:ext cx="8229600" cy="1500187"/>
          </a:xfrm>
        </p:spPr>
        <p:txBody>
          <a:bodyPr anchor="t" anchorCtr="0"/>
          <a:lstStyle>
            <a:lvl1pPr marL="0" indent="0" algn="r">
              <a:buNone/>
              <a:defRPr sz="20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Click to edit Master text styles</a:t>
            </a:r>
          </a:p>
        </p:txBody>
      </p:sp>
      <p:sp>
        <p:nvSpPr>
          <p:cNvPr id="4" name="Slide Number Placeholder 3"/>
          <p:cNvSpPr>
            <a:spLocks noGrp="1"/>
          </p:cNvSpPr>
          <p:nvPr>
            <p:ph type="sldNum" sz="quarter" idx="10"/>
          </p:nvPr>
        </p:nvSpPr>
        <p:spPr>
          <a:xfrm>
            <a:off x="2285999" y="6355080"/>
            <a:ext cx="6400801" cy="502919"/>
          </a:xfrm>
          <a:prstGeom prst="rect">
            <a:avLst/>
          </a:prstGeom>
        </p:spPr>
        <p:txBody>
          <a:bodyPr/>
          <a:lstStyle>
            <a:lvl1pPr>
              <a:defRPr>
                <a:solidFill>
                  <a:srgbClr val="FFFFFF"/>
                </a:solidFill>
              </a:defRPr>
            </a:lvl1pPr>
          </a:lstStyle>
          <a:p>
            <a:r>
              <a:rPr lang="en-US" dirty="0" smtClean="0"/>
              <a:t>U.S. Department of Commerce | National Oceanic and Atmospheric Administration | NOAA Fisheries | Page </a:t>
            </a:r>
            <a:fld id="{632D3AEB-7CBE-3049-91AC-335C6B4F5BF6}" type="slidenum">
              <a:rPr lang="en-US" smtClean="0"/>
              <a:pPr/>
              <a:t>‹#›</a:t>
            </a:fld>
            <a:endParaRPr lang="en-US" dirty="0"/>
          </a:p>
        </p:txBody>
      </p:sp>
    </p:spTree>
    <p:extLst>
      <p:ext uri="{BB962C8B-B14F-4D97-AF65-F5344CB8AC3E}">
        <p14:creationId xmlns:p14="http://schemas.microsoft.com/office/powerpoint/2010/main" val="746048369"/>
      </p:ext>
    </p:extLst>
  </p:cSld>
  <p:clrMapOvr>
    <a:masterClrMapping/>
  </p:clrMapOvr>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8" name="Text Placeholder 3"/>
          <p:cNvSpPr>
            <a:spLocks noGrp="1"/>
          </p:cNvSpPr>
          <p:nvPr>
            <p:ph type="body" sz="quarter" idx="13"/>
          </p:nvPr>
        </p:nvSpPr>
        <p:spPr>
          <a:xfrm>
            <a:off x="3201988" y="3360605"/>
            <a:ext cx="5484812" cy="1224439"/>
          </a:xfrm>
        </p:spPr>
        <p:txBody>
          <a:bodyPr/>
          <a:lstStyle>
            <a:lvl1pPr marL="0" indent="0" algn="r">
              <a:buNone/>
              <a:defRPr>
                <a:solidFill>
                  <a:schemeClr val="tx2"/>
                </a:solidFill>
              </a:defRPr>
            </a:lvl1pPr>
          </a:lstStyle>
          <a:p>
            <a:pPr lvl="0"/>
            <a:r>
              <a:rPr lang="en-US" dirty="0" smtClean="0"/>
              <a:t>Click to edit Master text styles</a:t>
            </a:r>
          </a:p>
        </p:txBody>
      </p:sp>
      <p:pic>
        <p:nvPicPr>
          <p:cNvPr id="10" name="Picture 9" descr="umasslogo.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6285" y="5658757"/>
            <a:ext cx="4953000" cy="1270000"/>
          </a:xfrm>
          <a:prstGeom prst="rect">
            <a:avLst/>
          </a:prstGeom>
        </p:spPr>
      </p:pic>
      <p:pic>
        <p:nvPicPr>
          <p:cNvPr id="12" name="Picture 11" descr="smast-logo.jp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2857500" cy="2857500"/>
          </a:xfrm>
          <a:prstGeom prst="rect">
            <a:avLst/>
          </a:prstGeom>
        </p:spPr>
      </p:pic>
      <p:sp>
        <p:nvSpPr>
          <p:cNvPr id="13" name="Title 1"/>
          <p:cNvSpPr>
            <a:spLocks noGrp="1"/>
          </p:cNvSpPr>
          <p:nvPr>
            <p:ph type="title"/>
          </p:nvPr>
        </p:nvSpPr>
        <p:spPr>
          <a:xfrm>
            <a:off x="3201682" y="1613384"/>
            <a:ext cx="5485118" cy="1398472"/>
          </a:xfrm>
        </p:spPr>
        <p:txBody>
          <a:bodyPr/>
          <a:lstStyle>
            <a:lvl1pPr>
              <a:defRPr>
                <a:solidFill>
                  <a:schemeClr val="accent1"/>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23461883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83923"/>
            <a:ext cx="8229600" cy="688359"/>
          </a:xfrm>
        </p:spPr>
        <p:txBody>
          <a:bodyPr>
            <a:normAutofit/>
          </a:bodyPr>
          <a:lstStyle>
            <a:lvl1pPr algn="l">
              <a:defRPr sz="3600">
                <a:solidFill>
                  <a:schemeClr val="accent1"/>
                </a:solidFill>
              </a:defRPr>
            </a:lvl1pPr>
          </a:lstStyle>
          <a:p>
            <a:r>
              <a:rPr lang="en-US" dirty="0" smtClean="0"/>
              <a:t>Click to edit Master title style</a:t>
            </a:r>
            <a:endParaRPr lang="en-US" dirty="0"/>
          </a:p>
        </p:txBody>
      </p:sp>
      <p:sp>
        <p:nvSpPr>
          <p:cNvPr id="3" name="Content Placeholder 2"/>
          <p:cNvSpPr>
            <a:spLocks noGrp="1"/>
          </p:cNvSpPr>
          <p:nvPr>
            <p:ph idx="1"/>
          </p:nvPr>
        </p:nvSpPr>
        <p:spPr>
          <a:xfrm>
            <a:off x="457200" y="1051870"/>
            <a:ext cx="8229600" cy="5588417"/>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719241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E5F1CB0-951D-8740-94E3-4A6F7DDA25E2}" type="datetimeFigureOut">
              <a:rPr lang="en-US" smtClean="0"/>
              <a:t>5/1/15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7672BB5-8B8B-B44E-AC1F-0F53DFE288DD}" type="slidenum">
              <a:rPr lang="en-US" smtClean="0"/>
              <a:t>‹#›</a:t>
            </a:fld>
            <a:endParaRPr lang="en-US"/>
          </a:p>
        </p:txBody>
      </p:sp>
    </p:spTree>
    <p:extLst>
      <p:ext uri="{BB962C8B-B14F-4D97-AF65-F5344CB8AC3E}">
        <p14:creationId xmlns:p14="http://schemas.microsoft.com/office/powerpoint/2010/main" val="427596362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6E5F1CB0-951D-8740-94E3-4A6F7DDA25E2}" type="datetimeFigureOut">
              <a:rPr lang="en-US" smtClean="0"/>
              <a:t>5/1/15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7672BB5-8B8B-B44E-AC1F-0F53DFE288DD}" type="slidenum">
              <a:rPr lang="en-US" smtClean="0"/>
              <a:t>‹#›</a:t>
            </a:fld>
            <a:endParaRPr lang="en-US"/>
          </a:p>
        </p:txBody>
      </p:sp>
    </p:spTree>
    <p:extLst>
      <p:ext uri="{BB962C8B-B14F-4D97-AF65-F5344CB8AC3E}">
        <p14:creationId xmlns:p14="http://schemas.microsoft.com/office/powerpoint/2010/main" val="21757143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6E5F1CB0-951D-8740-94E3-4A6F7DDA25E2}" type="datetimeFigureOut">
              <a:rPr lang="en-US" smtClean="0"/>
              <a:t>5/1/15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7672BB5-8B8B-B44E-AC1F-0F53DFE288DD}" type="slidenum">
              <a:rPr lang="en-US" smtClean="0"/>
              <a:t>‹#›</a:t>
            </a:fld>
            <a:endParaRPr lang="en-US"/>
          </a:p>
        </p:txBody>
      </p:sp>
    </p:spTree>
    <p:extLst>
      <p:ext uri="{BB962C8B-B14F-4D97-AF65-F5344CB8AC3E}">
        <p14:creationId xmlns:p14="http://schemas.microsoft.com/office/powerpoint/2010/main" val="16843910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E5F1CB0-951D-8740-94E3-4A6F7DDA25E2}" type="datetimeFigureOut">
              <a:rPr lang="en-US" smtClean="0"/>
              <a:t>5/1/15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7672BB5-8B8B-B44E-AC1F-0F53DFE288DD}" type="slidenum">
              <a:rPr lang="en-US" smtClean="0"/>
              <a:t>‹#›</a:t>
            </a:fld>
            <a:endParaRPr lang="en-US"/>
          </a:p>
        </p:txBody>
      </p:sp>
    </p:spTree>
    <p:extLst>
      <p:ext uri="{BB962C8B-B14F-4D97-AF65-F5344CB8AC3E}">
        <p14:creationId xmlns:p14="http://schemas.microsoft.com/office/powerpoint/2010/main" val="1901592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E5F1CB0-951D-8740-94E3-4A6F7DDA25E2}" type="datetimeFigureOut">
              <a:rPr lang="en-US" smtClean="0"/>
              <a:t>5/1/15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7672BB5-8B8B-B44E-AC1F-0F53DFE288DD}" type="slidenum">
              <a:rPr lang="en-US" smtClean="0"/>
              <a:t>‹#›</a:t>
            </a:fld>
            <a:endParaRPr lang="en-US"/>
          </a:p>
        </p:txBody>
      </p:sp>
    </p:spTree>
    <p:extLst>
      <p:ext uri="{BB962C8B-B14F-4D97-AF65-F5344CB8AC3E}">
        <p14:creationId xmlns:p14="http://schemas.microsoft.com/office/powerpoint/2010/main" val="153222072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E5F1CB0-951D-8740-94E3-4A6F7DDA25E2}" type="datetimeFigureOut">
              <a:rPr lang="en-US" smtClean="0"/>
              <a:t>5/1/15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7672BB5-8B8B-B44E-AC1F-0F53DFE288DD}" type="slidenum">
              <a:rPr lang="en-US" smtClean="0"/>
              <a:t>‹#›</a:t>
            </a:fld>
            <a:endParaRPr lang="en-US"/>
          </a:p>
        </p:txBody>
      </p:sp>
    </p:spTree>
    <p:extLst>
      <p:ext uri="{BB962C8B-B14F-4D97-AF65-F5344CB8AC3E}">
        <p14:creationId xmlns:p14="http://schemas.microsoft.com/office/powerpoint/2010/main" val="193112581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E5F1CB0-951D-8740-94E3-4A6F7DDA25E2}" type="datetimeFigureOut">
              <a:rPr lang="en-US" smtClean="0"/>
              <a:t>5/1/15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7672BB5-8B8B-B44E-AC1F-0F53DFE288DD}" type="slidenum">
              <a:rPr lang="en-US" smtClean="0"/>
              <a:t>‹#›</a:t>
            </a:fld>
            <a:endParaRPr lang="en-US"/>
          </a:p>
        </p:txBody>
      </p:sp>
    </p:spTree>
    <p:extLst>
      <p:ext uri="{BB962C8B-B14F-4D97-AF65-F5344CB8AC3E}">
        <p14:creationId xmlns:p14="http://schemas.microsoft.com/office/powerpoint/2010/main" val="367848996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E5F1CB0-951D-8740-94E3-4A6F7DDA25E2}" type="datetimeFigureOut">
              <a:rPr lang="en-US" smtClean="0"/>
              <a:t>5/1/15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7672BB5-8B8B-B44E-AC1F-0F53DFE288DD}" type="slidenum">
              <a:rPr lang="en-US" smtClean="0"/>
              <a:t>‹#›</a:t>
            </a:fld>
            <a:endParaRPr lang="en-US"/>
          </a:p>
        </p:txBody>
      </p:sp>
    </p:spTree>
    <p:extLst>
      <p:ext uri="{BB962C8B-B14F-4D97-AF65-F5344CB8AC3E}">
        <p14:creationId xmlns:p14="http://schemas.microsoft.com/office/powerpoint/2010/main" val="41435258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hoto Divider">
    <p:spTree>
      <p:nvGrpSpPr>
        <p:cNvPr id="1" name=""/>
        <p:cNvGrpSpPr/>
        <p:nvPr/>
      </p:nvGrpSpPr>
      <p:grpSpPr>
        <a:xfrm>
          <a:off x="0" y="0"/>
          <a:ext cx="0" cy="0"/>
          <a:chOff x="0" y="0"/>
          <a:chExt cx="0" cy="0"/>
        </a:xfrm>
      </p:grpSpPr>
      <p:sp>
        <p:nvSpPr>
          <p:cNvPr id="13" name="Freeform 12"/>
          <p:cNvSpPr/>
          <p:nvPr userDrawn="1"/>
        </p:nvSpPr>
        <p:spPr>
          <a:xfrm flipH="1" flipV="1">
            <a:off x="-19068" y="-30696"/>
            <a:ext cx="9170673" cy="2457785"/>
          </a:xfrm>
          <a:custGeom>
            <a:avLst/>
            <a:gdLst>
              <a:gd name="connsiteX0" fmla="*/ 0 w 10289745"/>
              <a:gd name="connsiteY0" fmla="*/ 2348314 h 2694297"/>
              <a:gd name="connsiteX1" fmla="*/ 9145997 w 10289745"/>
              <a:gd name="connsiteY1" fmla="*/ 81 h 2694297"/>
              <a:gd name="connsiteX2" fmla="*/ 9145997 w 10289745"/>
              <a:gd name="connsiteY2" fmla="*/ 2436173 h 2694297"/>
              <a:gd name="connsiteX3" fmla="*/ 0 w 10289745"/>
              <a:gd name="connsiteY3" fmla="*/ 2348314 h 2694297"/>
              <a:gd name="connsiteX0" fmla="*/ 0 w 10289745"/>
              <a:gd name="connsiteY0" fmla="*/ 2348233 h 2694216"/>
              <a:gd name="connsiteX1" fmla="*/ 9145997 w 10289745"/>
              <a:gd name="connsiteY1" fmla="*/ 0 h 2694216"/>
              <a:gd name="connsiteX2" fmla="*/ 9145997 w 10289745"/>
              <a:gd name="connsiteY2" fmla="*/ 2436092 h 2694216"/>
              <a:gd name="connsiteX3" fmla="*/ 0 w 10289745"/>
              <a:gd name="connsiteY3" fmla="*/ 2348233 h 2694216"/>
              <a:gd name="connsiteX0" fmla="*/ 0 w 10289745"/>
              <a:gd name="connsiteY0" fmla="*/ 2348233 h 2694216"/>
              <a:gd name="connsiteX1" fmla="*/ 9145997 w 10289745"/>
              <a:gd name="connsiteY1" fmla="*/ 0 h 2694216"/>
              <a:gd name="connsiteX2" fmla="*/ 9145997 w 10289745"/>
              <a:gd name="connsiteY2" fmla="*/ 2436092 h 2694216"/>
              <a:gd name="connsiteX3" fmla="*/ 0 w 10289745"/>
              <a:gd name="connsiteY3" fmla="*/ 2348233 h 2694216"/>
              <a:gd name="connsiteX0" fmla="*/ 2 w 10271923"/>
              <a:gd name="connsiteY0" fmla="*/ 1961048 h 2259210"/>
              <a:gd name="connsiteX1" fmla="*/ 9115022 w 10271923"/>
              <a:gd name="connsiteY1" fmla="*/ 0 h 2259210"/>
              <a:gd name="connsiteX2" fmla="*/ 9145999 w 10271923"/>
              <a:gd name="connsiteY2" fmla="*/ 2048907 h 2259210"/>
              <a:gd name="connsiteX3" fmla="*/ 2 w 10271923"/>
              <a:gd name="connsiteY3" fmla="*/ 1961048 h 2259210"/>
              <a:gd name="connsiteX0" fmla="*/ 2 w 10302372"/>
              <a:gd name="connsiteY0" fmla="*/ 2355976 h 2702917"/>
              <a:gd name="connsiteX1" fmla="*/ 9169232 w 10302372"/>
              <a:gd name="connsiteY1" fmla="*/ 0 h 2702917"/>
              <a:gd name="connsiteX2" fmla="*/ 9145999 w 10302372"/>
              <a:gd name="connsiteY2" fmla="*/ 2443835 h 2702917"/>
              <a:gd name="connsiteX3" fmla="*/ 2 w 10302372"/>
              <a:gd name="connsiteY3" fmla="*/ 2355976 h 2702917"/>
              <a:gd name="connsiteX0" fmla="*/ 2 w 10302372"/>
              <a:gd name="connsiteY0" fmla="*/ 2355976 h 2702917"/>
              <a:gd name="connsiteX1" fmla="*/ 9169232 w 10302372"/>
              <a:gd name="connsiteY1" fmla="*/ 0 h 2702917"/>
              <a:gd name="connsiteX2" fmla="*/ 9145999 w 10302372"/>
              <a:gd name="connsiteY2" fmla="*/ 2443835 h 2702917"/>
              <a:gd name="connsiteX3" fmla="*/ 2 w 10302372"/>
              <a:gd name="connsiteY3" fmla="*/ 2355976 h 2702917"/>
              <a:gd name="connsiteX0" fmla="*/ 2 w 10302372"/>
              <a:gd name="connsiteY0" fmla="*/ 2355976 h 2702917"/>
              <a:gd name="connsiteX1" fmla="*/ 9169232 w 10302372"/>
              <a:gd name="connsiteY1" fmla="*/ 0 h 2702917"/>
              <a:gd name="connsiteX2" fmla="*/ 9145999 w 10302372"/>
              <a:gd name="connsiteY2" fmla="*/ 2443835 h 2702917"/>
              <a:gd name="connsiteX3" fmla="*/ 2 w 10302372"/>
              <a:gd name="connsiteY3" fmla="*/ 2355976 h 2702917"/>
              <a:gd name="connsiteX0" fmla="*/ 1 w 10359948"/>
              <a:gd name="connsiteY0" fmla="*/ 2534080 h 2803153"/>
              <a:gd name="connsiteX1" fmla="*/ 9223441 w 10359948"/>
              <a:gd name="connsiteY1" fmla="*/ 0 h 2803153"/>
              <a:gd name="connsiteX2" fmla="*/ 9200208 w 10359948"/>
              <a:gd name="connsiteY2" fmla="*/ 2443835 h 2803153"/>
              <a:gd name="connsiteX3" fmla="*/ 1 w 10359948"/>
              <a:gd name="connsiteY3" fmla="*/ 2534080 h 2803153"/>
              <a:gd name="connsiteX0" fmla="*/ 2 w 10302373"/>
              <a:gd name="connsiteY0" fmla="*/ 2371463 h 2710654"/>
              <a:gd name="connsiteX1" fmla="*/ 9169233 w 10302373"/>
              <a:gd name="connsiteY1" fmla="*/ 0 h 2710654"/>
              <a:gd name="connsiteX2" fmla="*/ 9146000 w 10302373"/>
              <a:gd name="connsiteY2" fmla="*/ 2443835 h 2710654"/>
              <a:gd name="connsiteX3" fmla="*/ 2 w 10302373"/>
              <a:gd name="connsiteY3" fmla="*/ 2371463 h 2710654"/>
              <a:gd name="connsiteX0" fmla="*/ 22101 w 10324472"/>
              <a:gd name="connsiteY0" fmla="*/ 2371463 h 2601940"/>
              <a:gd name="connsiteX1" fmla="*/ 9191332 w 10324472"/>
              <a:gd name="connsiteY1" fmla="*/ 0 h 2601940"/>
              <a:gd name="connsiteX2" fmla="*/ 9168099 w 10324472"/>
              <a:gd name="connsiteY2" fmla="*/ 2443835 h 2601940"/>
              <a:gd name="connsiteX3" fmla="*/ 22101 w 10324472"/>
              <a:gd name="connsiteY3" fmla="*/ 2371463 h 2601940"/>
              <a:gd name="connsiteX0" fmla="*/ 454248 w 10756619"/>
              <a:gd name="connsiteY0" fmla="*/ 2371463 h 2635640"/>
              <a:gd name="connsiteX1" fmla="*/ 9623479 w 10756619"/>
              <a:gd name="connsiteY1" fmla="*/ 0 h 2635640"/>
              <a:gd name="connsiteX2" fmla="*/ 9600246 w 10756619"/>
              <a:gd name="connsiteY2" fmla="*/ 2443835 h 2635640"/>
              <a:gd name="connsiteX3" fmla="*/ 2243166 w 10756619"/>
              <a:gd name="connsiteY3" fmla="*/ 2466974 h 2635640"/>
              <a:gd name="connsiteX4" fmla="*/ 454248 w 10756619"/>
              <a:gd name="connsiteY4" fmla="*/ 2371463 h 2635640"/>
              <a:gd name="connsiteX0" fmla="*/ 1153431 w 11456764"/>
              <a:gd name="connsiteY0" fmla="*/ 2371463 h 2641277"/>
              <a:gd name="connsiteX1" fmla="*/ 10322662 w 11456764"/>
              <a:gd name="connsiteY1" fmla="*/ 0 h 2641277"/>
              <a:gd name="connsiteX2" fmla="*/ 10299429 w 11456764"/>
              <a:gd name="connsiteY2" fmla="*/ 2443835 h 2641277"/>
              <a:gd name="connsiteX3" fmla="*/ 1137944 w 11456764"/>
              <a:gd name="connsiteY3" fmla="*/ 2482461 h 2641277"/>
              <a:gd name="connsiteX4" fmla="*/ 1153431 w 11456764"/>
              <a:gd name="connsiteY4" fmla="*/ 2371463 h 2641277"/>
              <a:gd name="connsiteX0" fmla="*/ 15487 w 10318820"/>
              <a:gd name="connsiteY0" fmla="*/ 2371463 h 2641277"/>
              <a:gd name="connsiteX1" fmla="*/ 9184718 w 10318820"/>
              <a:gd name="connsiteY1" fmla="*/ 0 h 2641277"/>
              <a:gd name="connsiteX2" fmla="*/ 9161485 w 10318820"/>
              <a:gd name="connsiteY2" fmla="*/ 2443835 h 2641277"/>
              <a:gd name="connsiteX3" fmla="*/ 0 w 10318820"/>
              <a:gd name="connsiteY3" fmla="*/ 2482461 h 2641277"/>
              <a:gd name="connsiteX4" fmla="*/ 15487 w 10318820"/>
              <a:gd name="connsiteY4" fmla="*/ 2371463 h 2641277"/>
              <a:gd name="connsiteX0" fmla="*/ 15487 w 10318820"/>
              <a:gd name="connsiteY0" fmla="*/ 2371463 h 2641277"/>
              <a:gd name="connsiteX1" fmla="*/ 9184718 w 10318820"/>
              <a:gd name="connsiteY1" fmla="*/ 0 h 2641277"/>
              <a:gd name="connsiteX2" fmla="*/ 9161485 w 10318820"/>
              <a:gd name="connsiteY2" fmla="*/ 2443835 h 2641277"/>
              <a:gd name="connsiteX3" fmla="*/ 0 w 10318820"/>
              <a:gd name="connsiteY3" fmla="*/ 2482461 h 2641277"/>
              <a:gd name="connsiteX4" fmla="*/ 15487 w 10318820"/>
              <a:gd name="connsiteY4" fmla="*/ 2371463 h 2641277"/>
              <a:gd name="connsiteX0" fmla="*/ 15487 w 10318820"/>
              <a:gd name="connsiteY0" fmla="*/ 2371463 h 2641277"/>
              <a:gd name="connsiteX1" fmla="*/ 9184718 w 10318820"/>
              <a:gd name="connsiteY1" fmla="*/ 0 h 2641277"/>
              <a:gd name="connsiteX2" fmla="*/ 9161485 w 10318820"/>
              <a:gd name="connsiteY2" fmla="*/ 2443835 h 2641277"/>
              <a:gd name="connsiteX3" fmla="*/ 0 w 10318820"/>
              <a:gd name="connsiteY3" fmla="*/ 2482461 h 2641277"/>
              <a:gd name="connsiteX4" fmla="*/ 15487 w 10318820"/>
              <a:gd name="connsiteY4" fmla="*/ 2371463 h 2641277"/>
              <a:gd name="connsiteX0" fmla="*/ 15487 w 10318820"/>
              <a:gd name="connsiteY0" fmla="*/ 2371463 h 2641277"/>
              <a:gd name="connsiteX1" fmla="*/ 9184718 w 10318820"/>
              <a:gd name="connsiteY1" fmla="*/ 0 h 2641277"/>
              <a:gd name="connsiteX2" fmla="*/ 9161485 w 10318820"/>
              <a:gd name="connsiteY2" fmla="*/ 2443835 h 2641277"/>
              <a:gd name="connsiteX3" fmla="*/ 0 w 10318820"/>
              <a:gd name="connsiteY3" fmla="*/ 2482461 h 2641277"/>
              <a:gd name="connsiteX4" fmla="*/ 15487 w 10318820"/>
              <a:gd name="connsiteY4" fmla="*/ 2371463 h 2641277"/>
              <a:gd name="connsiteX0" fmla="*/ 15487 w 10318820"/>
              <a:gd name="connsiteY0" fmla="*/ 2371463 h 2482461"/>
              <a:gd name="connsiteX1" fmla="*/ 9184718 w 10318820"/>
              <a:gd name="connsiteY1" fmla="*/ 0 h 2482461"/>
              <a:gd name="connsiteX2" fmla="*/ 9161485 w 10318820"/>
              <a:gd name="connsiteY2" fmla="*/ 2443835 h 2482461"/>
              <a:gd name="connsiteX3" fmla="*/ 0 w 10318820"/>
              <a:gd name="connsiteY3" fmla="*/ 2482461 h 2482461"/>
              <a:gd name="connsiteX4" fmla="*/ 15487 w 10318820"/>
              <a:gd name="connsiteY4" fmla="*/ 2371463 h 2482461"/>
              <a:gd name="connsiteX0" fmla="*/ 15487 w 10252186"/>
              <a:gd name="connsiteY0" fmla="*/ 2371463 h 2482461"/>
              <a:gd name="connsiteX1" fmla="*/ 9184718 w 10252186"/>
              <a:gd name="connsiteY1" fmla="*/ 0 h 2482461"/>
              <a:gd name="connsiteX2" fmla="*/ 9022088 w 10252186"/>
              <a:gd name="connsiteY2" fmla="*/ 2242499 h 2482461"/>
              <a:gd name="connsiteX3" fmla="*/ 0 w 10252186"/>
              <a:gd name="connsiteY3" fmla="*/ 2482461 h 2482461"/>
              <a:gd name="connsiteX4" fmla="*/ 15487 w 10252186"/>
              <a:gd name="connsiteY4" fmla="*/ 2371463 h 2482461"/>
              <a:gd name="connsiteX0" fmla="*/ 15487 w 10311181"/>
              <a:gd name="connsiteY0" fmla="*/ 2371463 h 2482461"/>
              <a:gd name="connsiteX1" fmla="*/ 9184718 w 10311181"/>
              <a:gd name="connsiteY1" fmla="*/ 0 h 2482461"/>
              <a:gd name="connsiteX2" fmla="*/ 9145996 w 10311181"/>
              <a:gd name="connsiteY2" fmla="*/ 2443835 h 2482461"/>
              <a:gd name="connsiteX3" fmla="*/ 0 w 10311181"/>
              <a:gd name="connsiteY3" fmla="*/ 2482461 h 2482461"/>
              <a:gd name="connsiteX4" fmla="*/ 15487 w 10311181"/>
              <a:gd name="connsiteY4" fmla="*/ 2371463 h 2482461"/>
              <a:gd name="connsiteX0" fmla="*/ 15487 w 9184718"/>
              <a:gd name="connsiteY0" fmla="*/ 2371463 h 2482461"/>
              <a:gd name="connsiteX1" fmla="*/ 9184718 w 9184718"/>
              <a:gd name="connsiteY1" fmla="*/ 0 h 2482461"/>
              <a:gd name="connsiteX2" fmla="*/ 9145996 w 9184718"/>
              <a:gd name="connsiteY2" fmla="*/ 2443835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0 w 9215696"/>
              <a:gd name="connsiteY0" fmla="*/ 2371463 h 2482461"/>
              <a:gd name="connsiteX1" fmla="*/ 9215696 w 9215696"/>
              <a:gd name="connsiteY1" fmla="*/ 0 h 2482461"/>
              <a:gd name="connsiteX2" fmla="*/ 9207951 w 9215696"/>
              <a:gd name="connsiteY2" fmla="*/ 2459323 h 2482461"/>
              <a:gd name="connsiteX3" fmla="*/ 30978 w 9215696"/>
              <a:gd name="connsiteY3" fmla="*/ 2482461 h 2482461"/>
              <a:gd name="connsiteX4" fmla="*/ 0 w 9215696"/>
              <a:gd name="connsiteY4" fmla="*/ 2371463 h 2482461"/>
              <a:gd name="connsiteX0" fmla="*/ 0 w 9215696"/>
              <a:gd name="connsiteY0" fmla="*/ 2371463 h 2497949"/>
              <a:gd name="connsiteX1" fmla="*/ 9215696 w 9215696"/>
              <a:gd name="connsiteY1" fmla="*/ 0 h 2497949"/>
              <a:gd name="connsiteX2" fmla="*/ 9207951 w 9215696"/>
              <a:gd name="connsiteY2" fmla="*/ 2459323 h 2497949"/>
              <a:gd name="connsiteX3" fmla="*/ 2 w 9215696"/>
              <a:gd name="connsiteY3" fmla="*/ 2497949 h 2497949"/>
              <a:gd name="connsiteX4" fmla="*/ 0 w 9215696"/>
              <a:gd name="connsiteY4" fmla="*/ 2371463 h 2497949"/>
              <a:gd name="connsiteX0" fmla="*/ 0 w 9215696"/>
              <a:gd name="connsiteY0" fmla="*/ 2371463 h 2474718"/>
              <a:gd name="connsiteX1" fmla="*/ 9215696 w 9215696"/>
              <a:gd name="connsiteY1" fmla="*/ 0 h 2474718"/>
              <a:gd name="connsiteX2" fmla="*/ 9207951 w 9215696"/>
              <a:gd name="connsiteY2" fmla="*/ 2459323 h 2474718"/>
              <a:gd name="connsiteX3" fmla="*/ 30979 w 9215696"/>
              <a:gd name="connsiteY3" fmla="*/ 2474718 h 2474718"/>
              <a:gd name="connsiteX4" fmla="*/ 0 w 9215696"/>
              <a:gd name="connsiteY4" fmla="*/ 2371463 h 2474718"/>
              <a:gd name="connsiteX0" fmla="*/ 0 w 9208117"/>
              <a:gd name="connsiteY0" fmla="*/ 2371463 h 2474718"/>
              <a:gd name="connsiteX1" fmla="*/ 9184719 w 9208117"/>
              <a:gd name="connsiteY1" fmla="*/ 0 h 2474718"/>
              <a:gd name="connsiteX2" fmla="*/ 9207951 w 9208117"/>
              <a:gd name="connsiteY2" fmla="*/ 2459323 h 2474718"/>
              <a:gd name="connsiteX3" fmla="*/ 30979 w 9208117"/>
              <a:gd name="connsiteY3" fmla="*/ 2474718 h 2474718"/>
              <a:gd name="connsiteX4" fmla="*/ 0 w 9208117"/>
              <a:gd name="connsiteY4" fmla="*/ 2371463 h 2474718"/>
              <a:gd name="connsiteX0" fmla="*/ 0 w 9184719"/>
              <a:gd name="connsiteY0" fmla="*/ 2371463 h 2474718"/>
              <a:gd name="connsiteX1" fmla="*/ 9184719 w 9184719"/>
              <a:gd name="connsiteY1" fmla="*/ 0 h 2474718"/>
              <a:gd name="connsiteX2" fmla="*/ 9115020 w 9184719"/>
              <a:gd name="connsiteY2" fmla="*/ 2381886 h 2474718"/>
              <a:gd name="connsiteX3" fmla="*/ 30979 w 9184719"/>
              <a:gd name="connsiteY3" fmla="*/ 2474718 h 2474718"/>
              <a:gd name="connsiteX4" fmla="*/ 0 w 9184719"/>
              <a:gd name="connsiteY4" fmla="*/ 2371463 h 2474718"/>
              <a:gd name="connsiteX0" fmla="*/ 0 w 9184719"/>
              <a:gd name="connsiteY0" fmla="*/ 2371463 h 2474718"/>
              <a:gd name="connsiteX1" fmla="*/ 9184719 w 9184719"/>
              <a:gd name="connsiteY1" fmla="*/ 0 h 2474718"/>
              <a:gd name="connsiteX2" fmla="*/ 9169230 w 9184719"/>
              <a:gd name="connsiteY2" fmla="*/ 2451580 h 2474718"/>
              <a:gd name="connsiteX3" fmla="*/ 30979 w 9184719"/>
              <a:gd name="connsiteY3" fmla="*/ 2474718 h 2474718"/>
              <a:gd name="connsiteX4" fmla="*/ 0 w 9184719"/>
              <a:gd name="connsiteY4" fmla="*/ 2371463 h 2474718"/>
              <a:gd name="connsiteX0" fmla="*/ 0 w 9167786"/>
              <a:gd name="connsiteY0" fmla="*/ 2375696 h 2474718"/>
              <a:gd name="connsiteX1" fmla="*/ 9167786 w 9167786"/>
              <a:gd name="connsiteY1" fmla="*/ 0 h 2474718"/>
              <a:gd name="connsiteX2" fmla="*/ 9152297 w 9167786"/>
              <a:gd name="connsiteY2" fmla="*/ 2451580 h 2474718"/>
              <a:gd name="connsiteX3" fmla="*/ 14046 w 9167786"/>
              <a:gd name="connsiteY3" fmla="*/ 2474718 h 2474718"/>
              <a:gd name="connsiteX4" fmla="*/ 0 w 9167786"/>
              <a:gd name="connsiteY4" fmla="*/ 2375696 h 2474718"/>
              <a:gd name="connsiteX0" fmla="*/ 2887 w 9170673"/>
              <a:gd name="connsiteY0" fmla="*/ 2375696 h 2474718"/>
              <a:gd name="connsiteX1" fmla="*/ 9170673 w 9170673"/>
              <a:gd name="connsiteY1" fmla="*/ 0 h 2474718"/>
              <a:gd name="connsiteX2" fmla="*/ 9155184 w 9170673"/>
              <a:gd name="connsiteY2" fmla="*/ 2451580 h 2474718"/>
              <a:gd name="connsiteX3" fmla="*/ 0 w 9170673"/>
              <a:gd name="connsiteY3" fmla="*/ 2474718 h 2474718"/>
              <a:gd name="connsiteX4" fmla="*/ 2887 w 9170673"/>
              <a:gd name="connsiteY4" fmla="*/ 2375696 h 2474718"/>
              <a:gd name="connsiteX0" fmla="*/ 2887 w 9170673"/>
              <a:gd name="connsiteY0" fmla="*/ 2375696 h 2457785"/>
              <a:gd name="connsiteX1" fmla="*/ 9170673 w 9170673"/>
              <a:gd name="connsiteY1" fmla="*/ 0 h 2457785"/>
              <a:gd name="connsiteX2" fmla="*/ 9155184 w 9170673"/>
              <a:gd name="connsiteY2" fmla="*/ 2451580 h 2457785"/>
              <a:gd name="connsiteX3" fmla="*/ 0 w 9170673"/>
              <a:gd name="connsiteY3" fmla="*/ 2457785 h 2457785"/>
              <a:gd name="connsiteX4" fmla="*/ 2887 w 9170673"/>
              <a:gd name="connsiteY4" fmla="*/ 2375696 h 24577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70673" h="2457785">
                <a:moveTo>
                  <a:pt x="2887" y="2375696"/>
                </a:moveTo>
                <a:cubicBezTo>
                  <a:pt x="23548" y="2372367"/>
                  <a:pt x="7344315" y="2502055"/>
                  <a:pt x="9170673" y="0"/>
                </a:cubicBezTo>
                <a:cubicBezTo>
                  <a:pt x="9168091" y="819774"/>
                  <a:pt x="9157766" y="1631806"/>
                  <a:pt x="9155184" y="2451580"/>
                </a:cubicBezTo>
                <a:lnTo>
                  <a:pt x="0" y="2457785"/>
                </a:lnTo>
                <a:cubicBezTo>
                  <a:pt x="-1" y="2415623"/>
                  <a:pt x="2888" y="2417858"/>
                  <a:pt x="2887" y="2375696"/>
                </a:cubicBezTo>
                <a:close/>
              </a:path>
            </a:pathLst>
          </a:custGeom>
          <a:solidFill>
            <a:schemeClr val="bg1">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2" name="Title 1"/>
          <p:cNvSpPr>
            <a:spLocks noGrp="1"/>
          </p:cNvSpPr>
          <p:nvPr>
            <p:ph type="title" hasCustomPrompt="1"/>
          </p:nvPr>
        </p:nvSpPr>
        <p:spPr>
          <a:xfrm>
            <a:off x="457199" y="457200"/>
            <a:ext cx="8229600" cy="772250"/>
          </a:xfrm>
          <a:effectLst>
            <a:outerShdw blurRad="50800" dist="38100" dir="2700000" algn="tl" rotWithShape="0">
              <a:prstClr val="black">
                <a:alpha val="40000"/>
              </a:prstClr>
            </a:outerShdw>
          </a:effectLst>
        </p:spPr>
        <p:txBody>
          <a:bodyPr anchor="t"/>
          <a:lstStyle>
            <a:lvl1pPr algn="l">
              <a:defRPr sz="4000" b="1" cap="none">
                <a:solidFill>
                  <a:srgbClr val="FFFFFF"/>
                </a:solidFill>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457200" y="1415653"/>
            <a:ext cx="8229600" cy="1500187"/>
          </a:xfrm>
          <a:effectLst>
            <a:outerShdw blurRad="50800" dist="38100" dir="2700000" algn="tl" rotWithShape="0">
              <a:prstClr val="black">
                <a:alpha val="40000"/>
              </a:prstClr>
            </a:outerShdw>
          </a:effectLst>
        </p:spPr>
        <p:txBody>
          <a:bodyPr anchor="t" anchorCtr="0"/>
          <a:lstStyle>
            <a:lvl1pPr marL="0" indent="0" algn="r">
              <a:buNone/>
              <a:defRPr sz="20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Click to edit Master text styles</a:t>
            </a:r>
          </a:p>
        </p:txBody>
      </p:sp>
      <p:sp>
        <p:nvSpPr>
          <p:cNvPr id="4" name="Slide Number Placeholder 3"/>
          <p:cNvSpPr>
            <a:spLocks noGrp="1"/>
          </p:cNvSpPr>
          <p:nvPr>
            <p:ph type="sldNum" sz="quarter" idx="14"/>
          </p:nvPr>
        </p:nvSpPr>
        <p:spPr>
          <a:xfrm>
            <a:off x="2285999" y="6355080"/>
            <a:ext cx="6400801" cy="502919"/>
          </a:xfrm>
          <a:prstGeom prst="rect">
            <a:avLst/>
          </a:prstGeom>
        </p:spPr>
        <p:txBody>
          <a:bodyPr/>
          <a:lstStyle>
            <a:lvl1pPr>
              <a:defRPr>
                <a:solidFill>
                  <a:schemeClr val="bg1"/>
                </a:solidFill>
              </a:defRPr>
            </a:lvl1pPr>
          </a:lstStyle>
          <a:p>
            <a:r>
              <a:rPr lang="en-US" dirty="0" smtClean="0"/>
              <a:t>U.S. Department of Commerce | National Oceanic and Atmospheric Administration | NOAA Fisheries | Page </a:t>
            </a:r>
            <a:fld id="{632D3AEB-7CBE-3049-91AC-335C6B4F5BF6}" type="slidenum">
              <a:rPr lang="en-US" smtClean="0"/>
              <a:pPr/>
              <a:t>‹#›</a:t>
            </a:fld>
            <a:endParaRPr lang="en-US" dirty="0"/>
          </a:p>
        </p:txBody>
      </p:sp>
    </p:spTree>
    <p:extLst>
      <p:ext uri="{BB962C8B-B14F-4D97-AF65-F5344CB8AC3E}">
        <p14:creationId xmlns:p14="http://schemas.microsoft.com/office/powerpoint/2010/main" val="210913620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E5F1CB0-951D-8740-94E3-4A6F7DDA25E2}" type="datetimeFigureOut">
              <a:rPr lang="en-US" smtClean="0"/>
              <a:t>5/1/15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7672BB5-8B8B-B44E-AC1F-0F53DFE288DD}" type="slidenum">
              <a:rPr lang="en-US" smtClean="0"/>
              <a:t>‹#›</a:t>
            </a:fld>
            <a:endParaRPr lang="en-US"/>
          </a:p>
        </p:txBody>
      </p:sp>
    </p:spTree>
    <p:extLst>
      <p:ext uri="{BB962C8B-B14F-4D97-AF65-F5344CB8AC3E}">
        <p14:creationId xmlns:p14="http://schemas.microsoft.com/office/powerpoint/2010/main" val="9138021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p>
            <a:fld id="{1D8BD707-D9CF-40AE-B4C6-C98DA3205C09}" type="datetimeFigureOut">
              <a:rPr lang="en-US" smtClean="0"/>
              <a:pPr/>
              <a:t>5/1/15</a:t>
            </a:fld>
            <a:endParaRPr lang="en-US"/>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2285999" y="6355080"/>
            <a:ext cx="6400801" cy="502919"/>
          </a:xfrm>
          <a:prstGeom prst="rect">
            <a:avLst/>
          </a:prstGeom>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 No pho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4" name="Text Placeholder 3"/>
          <p:cNvSpPr>
            <a:spLocks noGrp="1"/>
          </p:cNvSpPr>
          <p:nvPr>
            <p:ph type="body" sz="quarter" idx="10"/>
          </p:nvPr>
        </p:nvSpPr>
        <p:spPr>
          <a:xfrm>
            <a:off x="3201988" y="2707457"/>
            <a:ext cx="5484812" cy="1224439"/>
          </a:xfrm>
        </p:spPr>
        <p:txBody>
          <a:bodyPr/>
          <a:lstStyle/>
          <a:p>
            <a:pPr lvl="0"/>
            <a:r>
              <a:rPr lang="en-US" dirty="0" smtClean="0"/>
              <a:t>Click to edit Master text styles</a:t>
            </a:r>
          </a:p>
        </p:txBody>
      </p:sp>
      <p:sp>
        <p:nvSpPr>
          <p:cNvPr id="8" name="Text Placeholder 7"/>
          <p:cNvSpPr>
            <a:spLocks noGrp="1"/>
          </p:cNvSpPr>
          <p:nvPr>
            <p:ph type="body" sz="quarter" idx="12" hasCustomPrompt="1"/>
          </p:nvPr>
        </p:nvSpPr>
        <p:spPr>
          <a:xfrm>
            <a:off x="3201988" y="4282303"/>
            <a:ext cx="5484812" cy="577850"/>
          </a:xfrm>
        </p:spPr>
        <p:txBody>
          <a:bodyPr>
            <a:normAutofit/>
          </a:bodyPr>
          <a:lstStyle>
            <a:lvl1pPr>
              <a:defRPr sz="1800"/>
            </a:lvl1pPr>
          </a:lstStyle>
          <a:p>
            <a:pPr lvl="0"/>
            <a:r>
              <a:rPr lang="en-US" dirty="0" smtClean="0"/>
              <a:t>July 19, 2012</a:t>
            </a:r>
            <a:endParaRPr lang="en-US" dirty="0"/>
          </a:p>
        </p:txBody>
      </p:sp>
    </p:spTree>
    <p:extLst>
      <p:ext uri="{BB962C8B-B14F-4D97-AF65-F5344CB8AC3E}">
        <p14:creationId xmlns:p14="http://schemas.microsoft.com/office/powerpoint/2010/main" val="21861079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 Boats">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4" name="Text Placeholder 3"/>
          <p:cNvSpPr>
            <a:spLocks noGrp="1"/>
          </p:cNvSpPr>
          <p:nvPr>
            <p:ph type="body" sz="quarter" idx="10"/>
          </p:nvPr>
        </p:nvSpPr>
        <p:spPr>
          <a:xfrm>
            <a:off x="3201988" y="2707457"/>
            <a:ext cx="5484812" cy="1224439"/>
          </a:xfrm>
        </p:spPr>
        <p:txBody>
          <a:bodyPr/>
          <a:lstStyle/>
          <a:p>
            <a:pPr lvl="0"/>
            <a:r>
              <a:rPr lang="en-US" dirty="0" smtClean="0"/>
              <a:t>Click to edit Master text styles</a:t>
            </a:r>
          </a:p>
        </p:txBody>
      </p:sp>
      <p:sp>
        <p:nvSpPr>
          <p:cNvPr id="6" name="Text Placeholder 5"/>
          <p:cNvSpPr>
            <a:spLocks noGrp="1"/>
          </p:cNvSpPr>
          <p:nvPr>
            <p:ph type="body" sz="quarter" idx="11" hasCustomPrompt="1"/>
          </p:nvPr>
        </p:nvSpPr>
        <p:spPr>
          <a:xfrm>
            <a:off x="463550" y="3118590"/>
            <a:ext cx="1293813" cy="752475"/>
          </a:xfrm>
        </p:spPr>
        <p:txBody>
          <a:bodyPr lIns="0" tIns="0" rIns="0" bIns="0">
            <a:normAutofit/>
          </a:bodyPr>
          <a:lstStyle>
            <a:lvl1pPr algn="l">
              <a:defRPr sz="1800" b="1">
                <a:solidFill>
                  <a:schemeClr val="accent1"/>
                </a:solidFill>
              </a:defRPr>
            </a:lvl1pPr>
          </a:lstStyle>
          <a:p>
            <a:pPr lvl="0"/>
            <a:r>
              <a:rPr lang="en-US" dirty="0" smtClean="0"/>
              <a:t>Regional Unit</a:t>
            </a:r>
            <a:endParaRPr lang="en-US" dirty="0"/>
          </a:p>
        </p:txBody>
      </p:sp>
      <p:sp>
        <p:nvSpPr>
          <p:cNvPr id="8" name="Text Placeholder 7"/>
          <p:cNvSpPr>
            <a:spLocks noGrp="1"/>
          </p:cNvSpPr>
          <p:nvPr>
            <p:ph type="body" sz="quarter" idx="12" hasCustomPrompt="1"/>
          </p:nvPr>
        </p:nvSpPr>
        <p:spPr>
          <a:xfrm>
            <a:off x="3201988" y="4282303"/>
            <a:ext cx="5484812" cy="577850"/>
          </a:xfrm>
        </p:spPr>
        <p:txBody>
          <a:bodyPr>
            <a:normAutofit/>
          </a:bodyPr>
          <a:lstStyle>
            <a:lvl1pPr>
              <a:defRPr sz="1800"/>
            </a:lvl1pPr>
          </a:lstStyle>
          <a:p>
            <a:pPr lvl="0"/>
            <a:r>
              <a:rPr lang="en-US" dirty="0" smtClean="0"/>
              <a:t>July 19, 2012</a:t>
            </a:r>
            <a:endParaRPr lang="en-US" dirty="0"/>
          </a:p>
        </p:txBody>
      </p:sp>
    </p:spTree>
    <p:extLst>
      <p:ext uri="{BB962C8B-B14F-4D97-AF65-F5344CB8AC3E}">
        <p14:creationId xmlns:p14="http://schemas.microsoft.com/office/powerpoint/2010/main" val="41553295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 Turtle">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4" name="Text Placeholder 3"/>
          <p:cNvSpPr>
            <a:spLocks noGrp="1"/>
          </p:cNvSpPr>
          <p:nvPr>
            <p:ph type="body" sz="quarter" idx="10"/>
          </p:nvPr>
        </p:nvSpPr>
        <p:spPr>
          <a:xfrm>
            <a:off x="3201988" y="2707457"/>
            <a:ext cx="5484812" cy="1224439"/>
          </a:xfrm>
        </p:spPr>
        <p:txBody>
          <a:bodyPr/>
          <a:lstStyle/>
          <a:p>
            <a:pPr lvl="0"/>
            <a:r>
              <a:rPr lang="en-US" dirty="0" smtClean="0"/>
              <a:t>Click to edit Master text styles</a:t>
            </a:r>
          </a:p>
        </p:txBody>
      </p:sp>
      <p:sp>
        <p:nvSpPr>
          <p:cNvPr id="6" name="Text Placeholder 5"/>
          <p:cNvSpPr>
            <a:spLocks noGrp="1"/>
          </p:cNvSpPr>
          <p:nvPr>
            <p:ph type="body" sz="quarter" idx="11" hasCustomPrompt="1"/>
          </p:nvPr>
        </p:nvSpPr>
        <p:spPr>
          <a:xfrm>
            <a:off x="463550" y="3118590"/>
            <a:ext cx="1293813" cy="752475"/>
          </a:xfrm>
        </p:spPr>
        <p:txBody>
          <a:bodyPr lIns="0" tIns="0" rIns="0" bIns="0">
            <a:normAutofit/>
          </a:bodyPr>
          <a:lstStyle>
            <a:lvl1pPr algn="l">
              <a:defRPr sz="1800" b="1">
                <a:solidFill>
                  <a:schemeClr val="accent1"/>
                </a:solidFill>
              </a:defRPr>
            </a:lvl1pPr>
          </a:lstStyle>
          <a:p>
            <a:pPr lvl="0"/>
            <a:r>
              <a:rPr lang="en-US" dirty="0" smtClean="0"/>
              <a:t>Regional Unit</a:t>
            </a:r>
            <a:endParaRPr lang="en-US" dirty="0"/>
          </a:p>
        </p:txBody>
      </p:sp>
      <p:sp>
        <p:nvSpPr>
          <p:cNvPr id="8" name="Text Placeholder 7"/>
          <p:cNvSpPr>
            <a:spLocks noGrp="1"/>
          </p:cNvSpPr>
          <p:nvPr>
            <p:ph type="body" sz="quarter" idx="12" hasCustomPrompt="1"/>
          </p:nvPr>
        </p:nvSpPr>
        <p:spPr>
          <a:xfrm>
            <a:off x="3201988" y="4282303"/>
            <a:ext cx="5484812" cy="577850"/>
          </a:xfrm>
        </p:spPr>
        <p:txBody>
          <a:bodyPr>
            <a:normAutofit/>
          </a:bodyPr>
          <a:lstStyle>
            <a:lvl1pPr>
              <a:defRPr sz="1800"/>
            </a:lvl1pPr>
          </a:lstStyle>
          <a:p>
            <a:pPr lvl="0"/>
            <a:r>
              <a:rPr lang="en-US" dirty="0" smtClean="0"/>
              <a:t>July 19, 2012</a:t>
            </a:r>
            <a:endParaRPr lang="en-US" dirty="0"/>
          </a:p>
        </p:txBody>
      </p:sp>
    </p:spTree>
    <p:extLst>
      <p:ext uri="{BB962C8B-B14F-4D97-AF65-F5344CB8AC3E}">
        <p14:creationId xmlns:p14="http://schemas.microsoft.com/office/powerpoint/2010/main" val="20445555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 Seafood">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4" name="Text Placeholder 3"/>
          <p:cNvSpPr>
            <a:spLocks noGrp="1"/>
          </p:cNvSpPr>
          <p:nvPr>
            <p:ph type="body" sz="quarter" idx="10"/>
          </p:nvPr>
        </p:nvSpPr>
        <p:spPr>
          <a:xfrm>
            <a:off x="3201988" y="2707457"/>
            <a:ext cx="5484812" cy="1224439"/>
          </a:xfrm>
        </p:spPr>
        <p:txBody>
          <a:bodyPr/>
          <a:lstStyle/>
          <a:p>
            <a:pPr lvl="0"/>
            <a:r>
              <a:rPr lang="en-US" dirty="0" smtClean="0"/>
              <a:t>Click to edit Master text styles</a:t>
            </a:r>
          </a:p>
        </p:txBody>
      </p:sp>
      <p:sp>
        <p:nvSpPr>
          <p:cNvPr id="6" name="Text Placeholder 5"/>
          <p:cNvSpPr>
            <a:spLocks noGrp="1"/>
          </p:cNvSpPr>
          <p:nvPr>
            <p:ph type="body" sz="quarter" idx="11" hasCustomPrompt="1"/>
          </p:nvPr>
        </p:nvSpPr>
        <p:spPr>
          <a:xfrm>
            <a:off x="463550" y="3118590"/>
            <a:ext cx="1293813" cy="752475"/>
          </a:xfrm>
        </p:spPr>
        <p:txBody>
          <a:bodyPr lIns="0" tIns="0" rIns="0" bIns="0">
            <a:normAutofit/>
          </a:bodyPr>
          <a:lstStyle>
            <a:lvl1pPr algn="l">
              <a:defRPr sz="1800" b="1">
                <a:solidFill>
                  <a:schemeClr val="accent1"/>
                </a:solidFill>
              </a:defRPr>
            </a:lvl1pPr>
          </a:lstStyle>
          <a:p>
            <a:pPr lvl="0"/>
            <a:r>
              <a:rPr lang="en-US" dirty="0" smtClean="0"/>
              <a:t>Regional Unit</a:t>
            </a:r>
            <a:endParaRPr lang="en-US" dirty="0"/>
          </a:p>
        </p:txBody>
      </p:sp>
      <p:sp>
        <p:nvSpPr>
          <p:cNvPr id="8" name="Text Placeholder 7"/>
          <p:cNvSpPr>
            <a:spLocks noGrp="1"/>
          </p:cNvSpPr>
          <p:nvPr>
            <p:ph type="body" sz="quarter" idx="12" hasCustomPrompt="1"/>
          </p:nvPr>
        </p:nvSpPr>
        <p:spPr>
          <a:xfrm>
            <a:off x="3201988" y="4282303"/>
            <a:ext cx="5484812" cy="577850"/>
          </a:xfrm>
        </p:spPr>
        <p:txBody>
          <a:bodyPr>
            <a:normAutofit/>
          </a:bodyPr>
          <a:lstStyle>
            <a:lvl1pPr>
              <a:defRPr sz="1800"/>
            </a:lvl1pPr>
          </a:lstStyle>
          <a:p>
            <a:pPr lvl="0"/>
            <a:r>
              <a:rPr lang="en-US" dirty="0" smtClean="0"/>
              <a:t>July 19, 2012</a:t>
            </a:r>
            <a:endParaRPr lang="en-US" dirty="0"/>
          </a:p>
        </p:txBody>
      </p:sp>
    </p:spTree>
    <p:extLst>
      <p:ext uri="{BB962C8B-B14F-4D97-AF65-F5344CB8AC3E}">
        <p14:creationId xmlns:p14="http://schemas.microsoft.com/office/powerpoint/2010/main" val="28176384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 Fish">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4" name="Text Placeholder 3"/>
          <p:cNvSpPr>
            <a:spLocks noGrp="1"/>
          </p:cNvSpPr>
          <p:nvPr>
            <p:ph type="body" sz="quarter" idx="10"/>
          </p:nvPr>
        </p:nvSpPr>
        <p:spPr>
          <a:xfrm>
            <a:off x="3201988" y="2707457"/>
            <a:ext cx="5484812" cy="1224439"/>
          </a:xfrm>
        </p:spPr>
        <p:txBody>
          <a:bodyPr/>
          <a:lstStyle/>
          <a:p>
            <a:pPr lvl="0"/>
            <a:r>
              <a:rPr lang="en-US" dirty="0" smtClean="0"/>
              <a:t>Click to edit Master text styles</a:t>
            </a:r>
          </a:p>
        </p:txBody>
      </p:sp>
      <p:sp>
        <p:nvSpPr>
          <p:cNvPr id="6" name="Text Placeholder 5"/>
          <p:cNvSpPr>
            <a:spLocks noGrp="1"/>
          </p:cNvSpPr>
          <p:nvPr>
            <p:ph type="body" sz="quarter" idx="11" hasCustomPrompt="1"/>
          </p:nvPr>
        </p:nvSpPr>
        <p:spPr>
          <a:xfrm>
            <a:off x="463550" y="3118590"/>
            <a:ext cx="1293813" cy="752475"/>
          </a:xfrm>
        </p:spPr>
        <p:txBody>
          <a:bodyPr lIns="0" tIns="0" rIns="0" bIns="0">
            <a:normAutofit/>
          </a:bodyPr>
          <a:lstStyle>
            <a:lvl1pPr algn="l">
              <a:defRPr sz="1800" b="1">
                <a:solidFill>
                  <a:schemeClr val="accent1"/>
                </a:solidFill>
              </a:defRPr>
            </a:lvl1pPr>
          </a:lstStyle>
          <a:p>
            <a:pPr lvl="0"/>
            <a:r>
              <a:rPr lang="en-US" dirty="0" smtClean="0"/>
              <a:t>Regional Unit</a:t>
            </a:r>
            <a:endParaRPr lang="en-US" dirty="0"/>
          </a:p>
        </p:txBody>
      </p:sp>
      <p:sp>
        <p:nvSpPr>
          <p:cNvPr id="8" name="Text Placeholder 7"/>
          <p:cNvSpPr>
            <a:spLocks noGrp="1"/>
          </p:cNvSpPr>
          <p:nvPr>
            <p:ph type="body" sz="quarter" idx="12" hasCustomPrompt="1"/>
          </p:nvPr>
        </p:nvSpPr>
        <p:spPr>
          <a:xfrm>
            <a:off x="3201988" y="4282303"/>
            <a:ext cx="5484812" cy="577850"/>
          </a:xfrm>
        </p:spPr>
        <p:txBody>
          <a:bodyPr>
            <a:normAutofit/>
          </a:bodyPr>
          <a:lstStyle>
            <a:lvl1pPr>
              <a:defRPr sz="1800"/>
            </a:lvl1pPr>
          </a:lstStyle>
          <a:p>
            <a:pPr lvl="0"/>
            <a:r>
              <a:rPr lang="en-US" dirty="0" smtClean="0"/>
              <a:t>July 19, 2012</a:t>
            </a:r>
            <a:endParaRPr lang="en-US" dirty="0"/>
          </a:p>
        </p:txBody>
      </p:sp>
    </p:spTree>
    <p:extLst>
      <p:ext uri="{BB962C8B-B14F-4D97-AF65-F5344CB8AC3E}">
        <p14:creationId xmlns:p14="http://schemas.microsoft.com/office/powerpoint/2010/main" val="4105196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 Dark">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FFFFFF"/>
                </a:solidFill>
              </a:defRPr>
            </a:lvl1pPr>
          </a:lstStyle>
          <a:p>
            <a:r>
              <a:rPr lang="en-US" dirty="0" smtClean="0"/>
              <a:t>Click to edit Master title style</a:t>
            </a:r>
            <a:endParaRPr lang="en-US" dirty="0"/>
          </a:p>
        </p:txBody>
      </p:sp>
      <p:sp>
        <p:nvSpPr>
          <p:cNvPr id="4" name="Text Placeholder 3"/>
          <p:cNvSpPr>
            <a:spLocks noGrp="1"/>
          </p:cNvSpPr>
          <p:nvPr>
            <p:ph type="body" sz="quarter" idx="10"/>
          </p:nvPr>
        </p:nvSpPr>
        <p:spPr>
          <a:xfrm>
            <a:off x="3201988" y="2707457"/>
            <a:ext cx="5484812" cy="1224439"/>
          </a:xfrm>
        </p:spPr>
        <p:txBody>
          <a:bodyPr/>
          <a:lstStyle>
            <a:lvl1pPr>
              <a:defRPr>
                <a:solidFill>
                  <a:srgbClr val="FFFFFF"/>
                </a:solidFill>
              </a:defRPr>
            </a:lvl1pPr>
          </a:lstStyle>
          <a:p>
            <a:pPr lvl="0"/>
            <a:r>
              <a:rPr lang="en-US" dirty="0" smtClean="0"/>
              <a:t>Click to edit Master text styles</a:t>
            </a:r>
          </a:p>
        </p:txBody>
      </p:sp>
      <p:sp>
        <p:nvSpPr>
          <p:cNvPr id="6" name="Text Placeholder 5"/>
          <p:cNvSpPr>
            <a:spLocks noGrp="1"/>
          </p:cNvSpPr>
          <p:nvPr>
            <p:ph type="body" sz="quarter" idx="11" hasCustomPrompt="1"/>
          </p:nvPr>
        </p:nvSpPr>
        <p:spPr>
          <a:xfrm>
            <a:off x="463550" y="3118590"/>
            <a:ext cx="1293813" cy="752475"/>
          </a:xfrm>
        </p:spPr>
        <p:txBody>
          <a:bodyPr lIns="0" tIns="0" rIns="0" bIns="0">
            <a:normAutofit/>
          </a:bodyPr>
          <a:lstStyle>
            <a:lvl1pPr algn="l">
              <a:defRPr sz="1800" b="1">
                <a:solidFill>
                  <a:schemeClr val="bg1"/>
                </a:solidFill>
              </a:defRPr>
            </a:lvl1pPr>
          </a:lstStyle>
          <a:p>
            <a:pPr lvl="0"/>
            <a:r>
              <a:rPr lang="en-US" dirty="0" smtClean="0"/>
              <a:t>Regional Unit</a:t>
            </a:r>
            <a:endParaRPr lang="en-US" dirty="0"/>
          </a:p>
        </p:txBody>
      </p:sp>
      <p:sp>
        <p:nvSpPr>
          <p:cNvPr id="8" name="Text Placeholder 7"/>
          <p:cNvSpPr>
            <a:spLocks noGrp="1"/>
          </p:cNvSpPr>
          <p:nvPr>
            <p:ph type="body" sz="quarter" idx="12" hasCustomPrompt="1"/>
          </p:nvPr>
        </p:nvSpPr>
        <p:spPr>
          <a:xfrm>
            <a:off x="3201988" y="4282303"/>
            <a:ext cx="5484812" cy="577850"/>
          </a:xfrm>
        </p:spPr>
        <p:txBody>
          <a:bodyPr>
            <a:normAutofit/>
          </a:bodyPr>
          <a:lstStyle>
            <a:lvl1pPr>
              <a:defRPr sz="1800">
                <a:solidFill>
                  <a:srgbClr val="FFFFFF"/>
                </a:solidFill>
              </a:defRPr>
            </a:lvl1pPr>
          </a:lstStyle>
          <a:p>
            <a:pPr lvl="0"/>
            <a:r>
              <a:rPr lang="en-US" dirty="0" smtClean="0"/>
              <a:t>July 19, 2012</a:t>
            </a:r>
            <a:endParaRPr lang="en-US" dirty="0"/>
          </a:p>
        </p:txBody>
      </p:sp>
      <p:sp>
        <p:nvSpPr>
          <p:cNvPr id="7" name="Freeform 6"/>
          <p:cNvSpPr/>
          <p:nvPr userDrawn="1"/>
        </p:nvSpPr>
        <p:spPr>
          <a:xfrm>
            <a:off x="-9190" y="4417160"/>
            <a:ext cx="9170673" cy="2457785"/>
          </a:xfrm>
          <a:custGeom>
            <a:avLst/>
            <a:gdLst>
              <a:gd name="connsiteX0" fmla="*/ 0 w 10289745"/>
              <a:gd name="connsiteY0" fmla="*/ 2348314 h 2694297"/>
              <a:gd name="connsiteX1" fmla="*/ 9145997 w 10289745"/>
              <a:gd name="connsiteY1" fmla="*/ 81 h 2694297"/>
              <a:gd name="connsiteX2" fmla="*/ 9145997 w 10289745"/>
              <a:gd name="connsiteY2" fmla="*/ 2436173 h 2694297"/>
              <a:gd name="connsiteX3" fmla="*/ 0 w 10289745"/>
              <a:gd name="connsiteY3" fmla="*/ 2348314 h 2694297"/>
              <a:gd name="connsiteX0" fmla="*/ 0 w 10289745"/>
              <a:gd name="connsiteY0" fmla="*/ 2348233 h 2694216"/>
              <a:gd name="connsiteX1" fmla="*/ 9145997 w 10289745"/>
              <a:gd name="connsiteY1" fmla="*/ 0 h 2694216"/>
              <a:gd name="connsiteX2" fmla="*/ 9145997 w 10289745"/>
              <a:gd name="connsiteY2" fmla="*/ 2436092 h 2694216"/>
              <a:gd name="connsiteX3" fmla="*/ 0 w 10289745"/>
              <a:gd name="connsiteY3" fmla="*/ 2348233 h 2694216"/>
              <a:gd name="connsiteX0" fmla="*/ 0 w 10289745"/>
              <a:gd name="connsiteY0" fmla="*/ 2348233 h 2694216"/>
              <a:gd name="connsiteX1" fmla="*/ 9145997 w 10289745"/>
              <a:gd name="connsiteY1" fmla="*/ 0 h 2694216"/>
              <a:gd name="connsiteX2" fmla="*/ 9145997 w 10289745"/>
              <a:gd name="connsiteY2" fmla="*/ 2436092 h 2694216"/>
              <a:gd name="connsiteX3" fmla="*/ 0 w 10289745"/>
              <a:gd name="connsiteY3" fmla="*/ 2348233 h 2694216"/>
              <a:gd name="connsiteX0" fmla="*/ 2 w 10271923"/>
              <a:gd name="connsiteY0" fmla="*/ 1961048 h 2259210"/>
              <a:gd name="connsiteX1" fmla="*/ 9115022 w 10271923"/>
              <a:gd name="connsiteY1" fmla="*/ 0 h 2259210"/>
              <a:gd name="connsiteX2" fmla="*/ 9145999 w 10271923"/>
              <a:gd name="connsiteY2" fmla="*/ 2048907 h 2259210"/>
              <a:gd name="connsiteX3" fmla="*/ 2 w 10271923"/>
              <a:gd name="connsiteY3" fmla="*/ 1961048 h 2259210"/>
              <a:gd name="connsiteX0" fmla="*/ 2 w 10302372"/>
              <a:gd name="connsiteY0" fmla="*/ 2355976 h 2702917"/>
              <a:gd name="connsiteX1" fmla="*/ 9169232 w 10302372"/>
              <a:gd name="connsiteY1" fmla="*/ 0 h 2702917"/>
              <a:gd name="connsiteX2" fmla="*/ 9145999 w 10302372"/>
              <a:gd name="connsiteY2" fmla="*/ 2443835 h 2702917"/>
              <a:gd name="connsiteX3" fmla="*/ 2 w 10302372"/>
              <a:gd name="connsiteY3" fmla="*/ 2355976 h 2702917"/>
              <a:gd name="connsiteX0" fmla="*/ 2 w 10302372"/>
              <a:gd name="connsiteY0" fmla="*/ 2355976 h 2702917"/>
              <a:gd name="connsiteX1" fmla="*/ 9169232 w 10302372"/>
              <a:gd name="connsiteY1" fmla="*/ 0 h 2702917"/>
              <a:gd name="connsiteX2" fmla="*/ 9145999 w 10302372"/>
              <a:gd name="connsiteY2" fmla="*/ 2443835 h 2702917"/>
              <a:gd name="connsiteX3" fmla="*/ 2 w 10302372"/>
              <a:gd name="connsiteY3" fmla="*/ 2355976 h 2702917"/>
              <a:gd name="connsiteX0" fmla="*/ 2 w 10302372"/>
              <a:gd name="connsiteY0" fmla="*/ 2355976 h 2702917"/>
              <a:gd name="connsiteX1" fmla="*/ 9169232 w 10302372"/>
              <a:gd name="connsiteY1" fmla="*/ 0 h 2702917"/>
              <a:gd name="connsiteX2" fmla="*/ 9145999 w 10302372"/>
              <a:gd name="connsiteY2" fmla="*/ 2443835 h 2702917"/>
              <a:gd name="connsiteX3" fmla="*/ 2 w 10302372"/>
              <a:gd name="connsiteY3" fmla="*/ 2355976 h 2702917"/>
              <a:gd name="connsiteX0" fmla="*/ 1 w 10359948"/>
              <a:gd name="connsiteY0" fmla="*/ 2534080 h 2803153"/>
              <a:gd name="connsiteX1" fmla="*/ 9223441 w 10359948"/>
              <a:gd name="connsiteY1" fmla="*/ 0 h 2803153"/>
              <a:gd name="connsiteX2" fmla="*/ 9200208 w 10359948"/>
              <a:gd name="connsiteY2" fmla="*/ 2443835 h 2803153"/>
              <a:gd name="connsiteX3" fmla="*/ 1 w 10359948"/>
              <a:gd name="connsiteY3" fmla="*/ 2534080 h 2803153"/>
              <a:gd name="connsiteX0" fmla="*/ 2 w 10302373"/>
              <a:gd name="connsiteY0" fmla="*/ 2371463 h 2710654"/>
              <a:gd name="connsiteX1" fmla="*/ 9169233 w 10302373"/>
              <a:gd name="connsiteY1" fmla="*/ 0 h 2710654"/>
              <a:gd name="connsiteX2" fmla="*/ 9146000 w 10302373"/>
              <a:gd name="connsiteY2" fmla="*/ 2443835 h 2710654"/>
              <a:gd name="connsiteX3" fmla="*/ 2 w 10302373"/>
              <a:gd name="connsiteY3" fmla="*/ 2371463 h 2710654"/>
              <a:gd name="connsiteX0" fmla="*/ 22101 w 10324472"/>
              <a:gd name="connsiteY0" fmla="*/ 2371463 h 2601940"/>
              <a:gd name="connsiteX1" fmla="*/ 9191332 w 10324472"/>
              <a:gd name="connsiteY1" fmla="*/ 0 h 2601940"/>
              <a:gd name="connsiteX2" fmla="*/ 9168099 w 10324472"/>
              <a:gd name="connsiteY2" fmla="*/ 2443835 h 2601940"/>
              <a:gd name="connsiteX3" fmla="*/ 22101 w 10324472"/>
              <a:gd name="connsiteY3" fmla="*/ 2371463 h 2601940"/>
              <a:gd name="connsiteX0" fmla="*/ 454248 w 10756619"/>
              <a:gd name="connsiteY0" fmla="*/ 2371463 h 2635640"/>
              <a:gd name="connsiteX1" fmla="*/ 9623479 w 10756619"/>
              <a:gd name="connsiteY1" fmla="*/ 0 h 2635640"/>
              <a:gd name="connsiteX2" fmla="*/ 9600246 w 10756619"/>
              <a:gd name="connsiteY2" fmla="*/ 2443835 h 2635640"/>
              <a:gd name="connsiteX3" fmla="*/ 2243166 w 10756619"/>
              <a:gd name="connsiteY3" fmla="*/ 2466974 h 2635640"/>
              <a:gd name="connsiteX4" fmla="*/ 454248 w 10756619"/>
              <a:gd name="connsiteY4" fmla="*/ 2371463 h 2635640"/>
              <a:gd name="connsiteX0" fmla="*/ 1153431 w 11456764"/>
              <a:gd name="connsiteY0" fmla="*/ 2371463 h 2641277"/>
              <a:gd name="connsiteX1" fmla="*/ 10322662 w 11456764"/>
              <a:gd name="connsiteY1" fmla="*/ 0 h 2641277"/>
              <a:gd name="connsiteX2" fmla="*/ 10299429 w 11456764"/>
              <a:gd name="connsiteY2" fmla="*/ 2443835 h 2641277"/>
              <a:gd name="connsiteX3" fmla="*/ 1137944 w 11456764"/>
              <a:gd name="connsiteY3" fmla="*/ 2482461 h 2641277"/>
              <a:gd name="connsiteX4" fmla="*/ 1153431 w 11456764"/>
              <a:gd name="connsiteY4" fmla="*/ 2371463 h 2641277"/>
              <a:gd name="connsiteX0" fmla="*/ 15487 w 10318820"/>
              <a:gd name="connsiteY0" fmla="*/ 2371463 h 2641277"/>
              <a:gd name="connsiteX1" fmla="*/ 9184718 w 10318820"/>
              <a:gd name="connsiteY1" fmla="*/ 0 h 2641277"/>
              <a:gd name="connsiteX2" fmla="*/ 9161485 w 10318820"/>
              <a:gd name="connsiteY2" fmla="*/ 2443835 h 2641277"/>
              <a:gd name="connsiteX3" fmla="*/ 0 w 10318820"/>
              <a:gd name="connsiteY3" fmla="*/ 2482461 h 2641277"/>
              <a:gd name="connsiteX4" fmla="*/ 15487 w 10318820"/>
              <a:gd name="connsiteY4" fmla="*/ 2371463 h 2641277"/>
              <a:gd name="connsiteX0" fmla="*/ 15487 w 10318820"/>
              <a:gd name="connsiteY0" fmla="*/ 2371463 h 2641277"/>
              <a:gd name="connsiteX1" fmla="*/ 9184718 w 10318820"/>
              <a:gd name="connsiteY1" fmla="*/ 0 h 2641277"/>
              <a:gd name="connsiteX2" fmla="*/ 9161485 w 10318820"/>
              <a:gd name="connsiteY2" fmla="*/ 2443835 h 2641277"/>
              <a:gd name="connsiteX3" fmla="*/ 0 w 10318820"/>
              <a:gd name="connsiteY3" fmla="*/ 2482461 h 2641277"/>
              <a:gd name="connsiteX4" fmla="*/ 15487 w 10318820"/>
              <a:gd name="connsiteY4" fmla="*/ 2371463 h 2641277"/>
              <a:gd name="connsiteX0" fmla="*/ 15487 w 10318820"/>
              <a:gd name="connsiteY0" fmla="*/ 2371463 h 2641277"/>
              <a:gd name="connsiteX1" fmla="*/ 9184718 w 10318820"/>
              <a:gd name="connsiteY1" fmla="*/ 0 h 2641277"/>
              <a:gd name="connsiteX2" fmla="*/ 9161485 w 10318820"/>
              <a:gd name="connsiteY2" fmla="*/ 2443835 h 2641277"/>
              <a:gd name="connsiteX3" fmla="*/ 0 w 10318820"/>
              <a:gd name="connsiteY3" fmla="*/ 2482461 h 2641277"/>
              <a:gd name="connsiteX4" fmla="*/ 15487 w 10318820"/>
              <a:gd name="connsiteY4" fmla="*/ 2371463 h 2641277"/>
              <a:gd name="connsiteX0" fmla="*/ 15487 w 10318820"/>
              <a:gd name="connsiteY0" fmla="*/ 2371463 h 2641277"/>
              <a:gd name="connsiteX1" fmla="*/ 9184718 w 10318820"/>
              <a:gd name="connsiteY1" fmla="*/ 0 h 2641277"/>
              <a:gd name="connsiteX2" fmla="*/ 9161485 w 10318820"/>
              <a:gd name="connsiteY2" fmla="*/ 2443835 h 2641277"/>
              <a:gd name="connsiteX3" fmla="*/ 0 w 10318820"/>
              <a:gd name="connsiteY3" fmla="*/ 2482461 h 2641277"/>
              <a:gd name="connsiteX4" fmla="*/ 15487 w 10318820"/>
              <a:gd name="connsiteY4" fmla="*/ 2371463 h 2641277"/>
              <a:gd name="connsiteX0" fmla="*/ 15487 w 10318820"/>
              <a:gd name="connsiteY0" fmla="*/ 2371463 h 2482461"/>
              <a:gd name="connsiteX1" fmla="*/ 9184718 w 10318820"/>
              <a:gd name="connsiteY1" fmla="*/ 0 h 2482461"/>
              <a:gd name="connsiteX2" fmla="*/ 9161485 w 10318820"/>
              <a:gd name="connsiteY2" fmla="*/ 2443835 h 2482461"/>
              <a:gd name="connsiteX3" fmla="*/ 0 w 10318820"/>
              <a:gd name="connsiteY3" fmla="*/ 2482461 h 2482461"/>
              <a:gd name="connsiteX4" fmla="*/ 15487 w 10318820"/>
              <a:gd name="connsiteY4" fmla="*/ 2371463 h 2482461"/>
              <a:gd name="connsiteX0" fmla="*/ 15487 w 10252186"/>
              <a:gd name="connsiteY0" fmla="*/ 2371463 h 2482461"/>
              <a:gd name="connsiteX1" fmla="*/ 9184718 w 10252186"/>
              <a:gd name="connsiteY1" fmla="*/ 0 h 2482461"/>
              <a:gd name="connsiteX2" fmla="*/ 9022088 w 10252186"/>
              <a:gd name="connsiteY2" fmla="*/ 2242499 h 2482461"/>
              <a:gd name="connsiteX3" fmla="*/ 0 w 10252186"/>
              <a:gd name="connsiteY3" fmla="*/ 2482461 h 2482461"/>
              <a:gd name="connsiteX4" fmla="*/ 15487 w 10252186"/>
              <a:gd name="connsiteY4" fmla="*/ 2371463 h 2482461"/>
              <a:gd name="connsiteX0" fmla="*/ 15487 w 10311181"/>
              <a:gd name="connsiteY0" fmla="*/ 2371463 h 2482461"/>
              <a:gd name="connsiteX1" fmla="*/ 9184718 w 10311181"/>
              <a:gd name="connsiteY1" fmla="*/ 0 h 2482461"/>
              <a:gd name="connsiteX2" fmla="*/ 9145996 w 10311181"/>
              <a:gd name="connsiteY2" fmla="*/ 2443835 h 2482461"/>
              <a:gd name="connsiteX3" fmla="*/ 0 w 10311181"/>
              <a:gd name="connsiteY3" fmla="*/ 2482461 h 2482461"/>
              <a:gd name="connsiteX4" fmla="*/ 15487 w 10311181"/>
              <a:gd name="connsiteY4" fmla="*/ 2371463 h 2482461"/>
              <a:gd name="connsiteX0" fmla="*/ 15487 w 9184718"/>
              <a:gd name="connsiteY0" fmla="*/ 2371463 h 2482461"/>
              <a:gd name="connsiteX1" fmla="*/ 9184718 w 9184718"/>
              <a:gd name="connsiteY1" fmla="*/ 0 h 2482461"/>
              <a:gd name="connsiteX2" fmla="*/ 9145996 w 9184718"/>
              <a:gd name="connsiteY2" fmla="*/ 2443835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0 w 9215696"/>
              <a:gd name="connsiteY0" fmla="*/ 2371463 h 2482461"/>
              <a:gd name="connsiteX1" fmla="*/ 9215696 w 9215696"/>
              <a:gd name="connsiteY1" fmla="*/ 0 h 2482461"/>
              <a:gd name="connsiteX2" fmla="*/ 9207951 w 9215696"/>
              <a:gd name="connsiteY2" fmla="*/ 2459323 h 2482461"/>
              <a:gd name="connsiteX3" fmla="*/ 30978 w 9215696"/>
              <a:gd name="connsiteY3" fmla="*/ 2482461 h 2482461"/>
              <a:gd name="connsiteX4" fmla="*/ 0 w 9215696"/>
              <a:gd name="connsiteY4" fmla="*/ 2371463 h 2482461"/>
              <a:gd name="connsiteX0" fmla="*/ 0 w 9215696"/>
              <a:gd name="connsiteY0" fmla="*/ 2371463 h 2497949"/>
              <a:gd name="connsiteX1" fmla="*/ 9215696 w 9215696"/>
              <a:gd name="connsiteY1" fmla="*/ 0 h 2497949"/>
              <a:gd name="connsiteX2" fmla="*/ 9207951 w 9215696"/>
              <a:gd name="connsiteY2" fmla="*/ 2459323 h 2497949"/>
              <a:gd name="connsiteX3" fmla="*/ 2 w 9215696"/>
              <a:gd name="connsiteY3" fmla="*/ 2497949 h 2497949"/>
              <a:gd name="connsiteX4" fmla="*/ 0 w 9215696"/>
              <a:gd name="connsiteY4" fmla="*/ 2371463 h 2497949"/>
              <a:gd name="connsiteX0" fmla="*/ 0 w 9215696"/>
              <a:gd name="connsiteY0" fmla="*/ 2371463 h 2474718"/>
              <a:gd name="connsiteX1" fmla="*/ 9215696 w 9215696"/>
              <a:gd name="connsiteY1" fmla="*/ 0 h 2474718"/>
              <a:gd name="connsiteX2" fmla="*/ 9207951 w 9215696"/>
              <a:gd name="connsiteY2" fmla="*/ 2459323 h 2474718"/>
              <a:gd name="connsiteX3" fmla="*/ 30979 w 9215696"/>
              <a:gd name="connsiteY3" fmla="*/ 2474718 h 2474718"/>
              <a:gd name="connsiteX4" fmla="*/ 0 w 9215696"/>
              <a:gd name="connsiteY4" fmla="*/ 2371463 h 2474718"/>
              <a:gd name="connsiteX0" fmla="*/ 0 w 9208117"/>
              <a:gd name="connsiteY0" fmla="*/ 2371463 h 2474718"/>
              <a:gd name="connsiteX1" fmla="*/ 9184719 w 9208117"/>
              <a:gd name="connsiteY1" fmla="*/ 0 h 2474718"/>
              <a:gd name="connsiteX2" fmla="*/ 9207951 w 9208117"/>
              <a:gd name="connsiteY2" fmla="*/ 2459323 h 2474718"/>
              <a:gd name="connsiteX3" fmla="*/ 30979 w 9208117"/>
              <a:gd name="connsiteY3" fmla="*/ 2474718 h 2474718"/>
              <a:gd name="connsiteX4" fmla="*/ 0 w 9208117"/>
              <a:gd name="connsiteY4" fmla="*/ 2371463 h 2474718"/>
              <a:gd name="connsiteX0" fmla="*/ 0 w 9184719"/>
              <a:gd name="connsiteY0" fmla="*/ 2371463 h 2474718"/>
              <a:gd name="connsiteX1" fmla="*/ 9184719 w 9184719"/>
              <a:gd name="connsiteY1" fmla="*/ 0 h 2474718"/>
              <a:gd name="connsiteX2" fmla="*/ 9115020 w 9184719"/>
              <a:gd name="connsiteY2" fmla="*/ 2381886 h 2474718"/>
              <a:gd name="connsiteX3" fmla="*/ 30979 w 9184719"/>
              <a:gd name="connsiteY3" fmla="*/ 2474718 h 2474718"/>
              <a:gd name="connsiteX4" fmla="*/ 0 w 9184719"/>
              <a:gd name="connsiteY4" fmla="*/ 2371463 h 2474718"/>
              <a:gd name="connsiteX0" fmla="*/ 0 w 9184719"/>
              <a:gd name="connsiteY0" fmla="*/ 2371463 h 2474718"/>
              <a:gd name="connsiteX1" fmla="*/ 9184719 w 9184719"/>
              <a:gd name="connsiteY1" fmla="*/ 0 h 2474718"/>
              <a:gd name="connsiteX2" fmla="*/ 9169230 w 9184719"/>
              <a:gd name="connsiteY2" fmla="*/ 2451580 h 2474718"/>
              <a:gd name="connsiteX3" fmla="*/ 30979 w 9184719"/>
              <a:gd name="connsiteY3" fmla="*/ 2474718 h 2474718"/>
              <a:gd name="connsiteX4" fmla="*/ 0 w 9184719"/>
              <a:gd name="connsiteY4" fmla="*/ 2371463 h 2474718"/>
              <a:gd name="connsiteX0" fmla="*/ 0 w 9167786"/>
              <a:gd name="connsiteY0" fmla="*/ 2375696 h 2474718"/>
              <a:gd name="connsiteX1" fmla="*/ 9167786 w 9167786"/>
              <a:gd name="connsiteY1" fmla="*/ 0 h 2474718"/>
              <a:gd name="connsiteX2" fmla="*/ 9152297 w 9167786"/>
              <a:gd name="connsiteY2" fmla="*/ 2451580 h 2474718"/>
              <a:gd name="connsiteX3" fmla="*/ 14046 w 9167786"/>
              <a:gd name="connsiteY3" fmla="*/ 2474718 h 2474718"/>
              <a:gd name="connsiteX4" fmla="*/ 0 w 9167786"/>
              <a:gd name="connsiteY4" fmla="*/ 2375696 h 2474718"/>
              <a:gd name="connsiteX0" fmla="*/ 2887 w 9170673"/>
              <a:gd name="connsiteY0" fmla="*/ 2375696 h 2474718"/>
              <a:gd name="connsiteX1" fmla="*/ 9170673 w 9170673"/>
              <a:gd name="connsiteY1" fmla="*/ 0 h 2474718"/>
              <a:gd name="connsiteX2" fmla="*/ 9155184 w 9170673"/>
              <a:gd name="connsiteY2" fmla="*/ 2451580 h 2474718"/>
              <a:gd name="connsiteX3" fmla="*/ 0 w 9170673"/>
              <a:gd name="connsiteY3" fmla="*/ 2474718 h 2474718"/>
              <a:gd name="connsiteX4" fmla="*/ 2887 w 9170673"/>
              <a:gd name="connsiteY4" fmla="*/ 2375696 h 2474718"/>
              <a:gd name="connsiteX0" fmla="*/ 2887 w 9170673"/>
              <a:gd name="connsiteY0" fmla="*/ 2375696 h 2457785"/>
              <a:gd name="connsiteX1" fmla="*/ 9170673 w 9170673"/>
              <a:gd name="connsiteY1" fmla="*/ 0 h 2457785"/>
              <a:gd name="connsiteX2" fmla="*/ 9155184 w 9170673"/>
              <a:gd name="connsiteY2" fmla="*/ 2451580 h 2457785"/>
              <a:gd name="connsiteX3" fmla="*/ 0 w 9170673"/>
              <a:gd name="connsiteY3" fmla="*/ 2457785 h 2457785"/>
              <a:gd name="connsiteX4" fmla="*/ 2887 w 9170673"/>
              <a:gd name="connsiteY4" fmla="*/ 2375696 h 24577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70673" h="2457785">
                <a:moveTo>
                  <a:pt x="2887" y="2375696"/>
                </a:moveTo>
                <a:cubicBezTo>
                  <a:pt x="23548" y="2372367"/>
                  <a:pt x="7344315" y="2502055"/>
                  <a:pt x="9170673" y="0"/>
                </a:cubicBezTo>
                <a:cubicBezTo>
                  <a:pt x="9168091" y="819774"/>
                  <a:pt x="9157766" y="1631806"/>
                  <a:pt x="9155184" y="2451580"/>
                </a:cubicBezTo>
                <a:lnTo>
                  <a:pt x="0" y="2457785"/>
                </a:lnTo>
                <a:cubicBezTo>
                  <a:pt x="-1" y="2415623"/>
                  <a:pt x="2888" y="2417858"/>
                  <a:pt x="2887" y="2375696"/>
                </a:cubicBezTo>
                <a:close/>
              </a:path>
            </a:pathLst>
          </a:cu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8610791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6.xml"/><Relationship Id="rId4" Type="http://schemas.openxmlformats.org/officeDocument/2006/relationships/slideLayout" Target="../slideLayouts/slideLayout7.xml"/><Relationship Id="rId5" Type="http://schemas.openxmlformats.org/officeDocument/2006/relationships/slideLayout" Target="../slideLayouts/slideLayout8.xml"/><Relationship Id="rId6" Type="http://schemas.openxmlformats.org/officeDocument/2006/relationships/slideLayout" Target="../slideLayouts/slideLayout9.xml"/><Relationship Id="rId7" Type="http://schemas.openxmlformats.org/officeDocument/2006/relationships/theme" Target="../theme/theme2.xml"/><Relationship Id="rId8" Type="http://schemas.openxmlformats.org/officeDocument/2006/relationships/image" Target="../media/image1.png"/><Relationship Id="rId1" Type="http://schemas.openxmlformats.org/officeDocument/2006/relationships/slideLayout" Target="../slideLayouts/slideLayout4.xml"/><Relationship Id="rId2" Type="http://schemas.openxmlformats.org/officeDocument/2006/relationships/slideLayout" Target="../slideLayouts/slideLayout5.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20.xml"/><Relationship Id="rId12" Type="http://schemas.openxmlformats.org/officeDocument/2006/relationships/theme" Target="../theme/theme3.xml"/><Relationship Id="rId1" Type="http://schemas.openxmlformats.org/officeDocument/2006/relationships/slideLayout" Target="../slideLayouts/slideLayout10.xml"/><Relationship Id="rId2" Type="http://schemas.openxmlformats.org/officeDocument/2006/relationships/slideLayout" Target="../slideLayouts/slideLayout11.xml"/><Relationship Id="rId3" Type="http://schemas.openxmlformats.org/officeDocument/2006/relationships/slideLayout" Target="../slideLayouts/slideLayout12.xml"/><Relationship Id="rId4" Type="http://schemas.openxmlformats.org/officeDocument/2006/relationships/slideLayout" Target="../slideLayouts/slideLayout13.xml"/><Relationship Id="rId5" Type="http://schemas.openxmlformats.org/officeDocument/2006/relationships/slideLayout" Target="../slideLayouts/slideLayout14.xml"/><Relationship Id="rId6" Type="http://schemas.openxmlformats.org/officeDocument/2006/relationships/slideLayout" Target="../slideLayouts/slideLayout15.xml"/><Relationship Id="rId7" Type="http://schemas.openxmlformats.org/officeDocument/2006/relationships/slideLayout" Target="../slideLayouts/slideLayout16.xml"/><Relationship Id="rId8" Type="http://schemas.openxmlformats.org/officeDocument/2006/relationships/slideLayout" Target="../slideLayouts/slideLayout17.xml"/><Relationship Id="rId9" Type="http://schemas.openxmlformats.org/officeDocument/2006/relationships/slideLayout" Target="../slideLayouts/slideLayout18.xml"/><Relationship Id="rId10"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457200"/>
            <a:ext cx="8229600" cy="676014"/>
          </a:xfrm>
          <a:prstGeom prst="rect">
            <a:avLst/>
          </a:prstGeom>
        </p:spPr>
        <p:txBody>
          <a:bodyPr vert="horz" lIns="91440" tIns="45720" rIns="91440" bIns="45720" rtlCol="0" anchor="t" anchorCtr="0">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207293"/>
            <a:ext cx="8229600" cy="4525963"/>
          </a:xfrm>
          <a:prstGeom prst="rect">
            <a:avLst/>
          </a:prstGeom>
        </p:spPr>
        <p:txBody>
          <a:bodyPr vert="horz" lIns="91440" tIns="45720" rIns="91440" bIns="45720" rtlCol="0">
            <a:normAutofit/>
          </a:bodyPr>
          <a:lstStyle/>
          <a:p>
            <a:pPr lvl="0"/>
            <a:r>
              <a:rPr lang="en-US" dirty="0" smtClean="0"/>
              <a:t>Click to edit Master text styles</a:t>
            </a:r>
          </a:p>
        </p:txBody>
      </p:sp>
    </p:spTree>
    <p:extLst>
      <p:ext uri="{BB962C8B-B14F-4D97-AF65-F5344CB8AC3E}">
        <p14:creationId xmlns:p14="http://schemas.microsoft.com/office/powerpoint/2010/main" val="3033586885"/>
      </p:ext>
    </p:extLst>
  </p:cSld>
  <p:clrMap bg1="lt1" tx1="dk1" bg2="lt2" tx2="dk2" accent1="accent1" accent2="accent2" accent3="accent3" accent4="accent4" accent5="accent5" accent6="accent6" hlink="hlink" folHlink="folHlink"/>
  <p:sldLayoutIdLst>
    <p:sldLayoutId id="2147483684" r:id="rId1"/>
    <p:sldLayoutId id="2147483685" r:id="rId2"/>
    <p:sldLayoutId id="2147483687" r:id="rId3"/>
  </p:sldLayoutIdLst>
  <p:hf hdr="0"/>
  <p:txStyles>
    <p:titleStyle>
      <a:lvl1pPr algn="l" defTabSz="457200" rtl="0" eaLnBrk="1" latinLnBrk="0" hangingPunct="1">
        <a:spcBef>
          <a:spcPct val="0"/>
        </a:spcBef>
        <a:buNone/>
        <a:defRPr sz="3600" b="1" i="0" kern="1200">
          <a:solidFill>
            <a:srgbClr val="FFFFFF"/>
          </a:solidFill>
          <a:latin typeface="+mj-lt"/>
          <a:ea typeface="+mj-ea"/>
          <a:cs typeface="Arial Narrow Bold"/>
        </a:defRPr>
      </a:lvl1pPr>
    </p:titleStyle>
    <p:bodyStyle>
      <a:lvl1pPr marL="0" indent="0" algn="r" defTabSz="457200" rtl="0" eaLnBrk="1" latinLnBrk="0" hangingPunct="1">
        <a:spcBef>
          <a:spcPct val="20000"/>
        </a:spcBef>
        <a:buFont typeface="Arial"/>
        <a:buNone/>
        <a:defRPr sz="2000" kern="1200">
          <a:solidFill>
            <a:srgbClr val="FFFFFF"/>
          </a:solidFill>
          <a:latin typeface="+mn-lt"/>
          <a:ea typeface="+mn-ea"/>
          <a:cs typeface="+mn-cs"/>
        </a:defRPr>
      </a:lvl1pPr>
      <a:lvl2pPr marL="742950" indent="-285750" algn="l" defTabSz="457200" rtl="0" eaLnBrk="1" latinLnBrk="0" hangingPunct="1">
        <a:spcBef>
          <a:spcPct val="20000"/>
        </a:spcBef>
        <a:buFont typeface="Arial"/>
        <a:buChar char="•"/>
        <a:defRPr sz="3200" kern="1200">
          <a:solidFill>
            <a:schemeClr val="tx2"/>
          </a:solidFill>
          <a:latin typeface="+mn-lt"/>
          <a:ea typeface="+mn-ea"/>
          <a:cs typeface="+mn-cs"/>
        </a:defRPr>
      </a:lvl2pPr>
      <a:lvl3pPr marL="1143000" indent="-228600" algn="l" defTabSz="457200" rtl="0" eaLnBrk="1" latinLnBrk="0" hangingPunct="1">
        <a:spcBef>
          <a:spcPct val="20000"/>
        </a:spcBef>
        <a:buFont typeface="Arial"/>
        <a:buChar char="•"/>
        <a:defRPr sz="2800" kern="1200">
          <a:solidFill>
            <a:schemeClr val="tx2"/>
          </a:solidFill>
          <a:latin typeface="+mn-lt"/>
          <a:ea typeface="+mn-ea"/>
          <a:cs typeface="+mn-cs"/>
        </a:defRPr>
      </a:lvl3pPr>
      <a:lvl4pPr marL="1600200" indent="-228600" algn="l" defTabSz="457200" rtl="0" eaLnBrk="1" latinLnBrk="0" hangingPunct="1">
        <a:spcBef>
          <a:spcPct val="20000"/>
        </a:spcBef>
        <a:buFont typeface="Arial"/>
        <a:buChar char="•"/>
        <a:defRPr sz="2800" kern="1200">
          <a:solidFill>
            <a:schemeClr val="tx2"/>
          </a:solidFill>
          <a:latin typeface="+mn-lt"/>
          <a:ea typeface="+mn-ea"/>
          <a:cs typeface="+mn-cs"/>
        </a:defRPr>
      </a:lvl4pPr>
      <a:lvl5pPr marL="2057400" indent="-228600" algn="l" defTabSz="457200" rtl="0" eaLnBrk="1" latinLnBrk="0" hangingPunct="1">
        <a:spcBef>
          <a:spcPct val="20000"/>
        </a:spcBef>
        <a:buFont typeface="Arial"/>
        <a:buChar char="•"/>
        <a:defRPr sz="2800" kern="1200">
          <a:solidFill>
            <a:schemeClr val="tx2"/>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rotWithShape="1">
          <a:blip r:embed="rId8"/>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201682" y="1141666"/>
            <a:ext cx="5485118" cy="1398472"/>
          </a:xfrm>
          <a:prstGeom prst="rect">
            <a:avLst/>
          </a:prstGeom>
        </p:spPr>
        <p:txBody>
          <a:bodyPr vert="horz" lIns="91440" tIns="45720" rIns="91440" bIns="45720" rtlCol="0" anchor="t" anchorCtr="0">
            <a:no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3201682" y="2631403"/>
            <a:ext cx="5485117" cy="1277675"/>
          </a:xfrm>
          <a:prstGeom prst="rect">
            <a:avLst/>
          </a:prstGeom>
        </p:spPr>
        <p:txBody>
          <a:bodyPr vert="horz" lIns="91440" tIns="45720" rIns="91440" bIns="45720" rtlCol="0">
            <a:normAutofit/>
          </a:bodyPr>
          <a:lstStyle/>
          <a:p>
            <a:pPr lvl="0"/>
            <a:r>
              <a:rPr lang="en-US" dirty="0" smtClean="0"/>
              <a:t>Click to edit Master text styles</a:t>
            </a:r>
          </a:p>
        </p:txBody>
      </p:sp>
    </p:spTree>
    <p:extLst>
      <p:ext uri="{BB962C8B-B14F-4D97-AF65-F5344CB8AC3E}">
        <p14:creationId xmlns:p14="http://schemas.microsoft.com/office/powerpoint/2010/main" val="3110462366"/>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8" r:id="rId6"/>
  </p:sldLayoutIdLst>
  <p:hf hdr="0"/>
  <p:txStyles>
    <p:titleStyle>
      <a:lvl1pPr algn="r" defTabSz="457200" rtl="0" eaLnBrk="1" latinLnBrk="0" hangingPunct="1">
        <a:lnSpc>
          <a:spcPct val="80000"/>
        </a:lnSpc>
        <a:spcBef>
          <a:spcPct val="0"/>
        </a:spcBef>
        <a:buNone/>
        <a:defRPr sz="4400" b="1" i="0" kern="1200">
          <a:solidFill>
            <a:schemeClr val="accent1"/>
          </a:solidFill>
          <a:latin typeface="+mj-lt"/>
          <a:ea typeface="+mj-ea"/>
          <a:cs typeface="Arial Narrow Bold"/>
        </a:defRPr>
      </a:lvl1pPr>
    </p:titleStyle>
    <p:bodyStyle>
      <a:lvl1pPr marL="0" indent="0" algn="r" defTabSz="457200" rtl="0" eaLnBrk="1" latinLnBrk="0" hangingPunct="1">
        <a:spcBef>
          <a:spcPct val="20000"/>
        </a:spcBef>
        <a:buFont typeface="Arial"/>
        <a:buNone/>
        <a:defRPr sz="2400" kern="1200">
          <a:solidFill>
            <a:schemeClr val="tx2"/>
          </a:solidFill>
          <a:latin typeface="+mn-lt"/>
          <a:ea typeface="+mn-ea"/>
          <a:cs typeface="+mn-cs"/>
        </a:defRPr>
      </a:lvl1pPr>
      <a:lvl2pPr marL="742950" indent="-285750" algn="l" defTabSz="457200" rtl="0" eaLnBrk="1" latinLnBrk="0" hangingPunct="1">
        <a:spcBef>
          <a:spcPct val="20000"/>
        </a:spcBef>
        <a:buFont typeface="Arial"/>
        <a:buChar char="•"/>
        <a:defRPr sz="3200" kern="1200">
          <a:solidFill>
            <a:schemeClr val="tx2"/>
          </a:solidFill>
          <a:latin typeface="+mn-lt"/>
          <a:ea typeface="+mn-ea"/>
          <a:cs typeface="+mn-cs"/>
        </a:defRPr>
      </a:lvl2pPr>
      <a:lvl3pPr marL="1143000" indent="-228600" algn="l" defTabSz="457200" rtl="0" eaLnBrk="1" latinLnBrk="0" hangingPunct="1">
        <a:spcBef>
          <a:spcPct val="20000"/>
        </a:spcBef>
        <a:buFont typeface="Arial"/>
        <a:buChar char="•"/>
        <a:defRPr sz="2800" kern="1200">
          <a:solidFill>
            <a:schemeClr val="tx2"/>
          </a:solidFill>
          <a:latin typeface="+mn-lt"/>
          <a:ea typeface="+mn-ea"/>
          <a:cs typeface="+mn-cs"/>
        </a:defRPr>
      </a:lvl3pPr>
      <a:lvl4pPr marL="1600200" indent="-228600" algn="l" defTabSz="457200" rtl="0" eaLnBrk="1" latinLnBrk="0" hangingPunct="1">
        <a:spcBef>
          <a:spcPct val="20000"/>
        </a:spcBef>
        <a:buFont typeface="Arial"/>
        <a:buChar char="•"/>
        <a:defRPr sz="2800" kern="1200">
          <a:solidFill>
            <a:schemeClr val="tx2"/>
          </a:solidFill>
          <a:latin typeface="+mn-lt"/>
          <a:ea typeface="+mn-ea"/>
          <a:cs typeface="+mn-cs"/>
        </a:defRPr>
      </a:lvl4pPr>
      <a:lvl5pPr marL="2057400" indent="-228600" algn="l" defTabSz="457200" rtl="0" eaLnBrk="1" latinLnBrk="0" hangingPunct="1">
        <a:spcBef>
          <a:spcPct val="20000"/>
        </a:spcBef>
        <a:buFont typeface="Arial"/>
        <a:buChar char="•"/>
        <a:defRPr sz="2800" kern="1200">
          <a:solidFill>
            <a:schemeClr val="tx2"/>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E5F1CB0-951D-8740-94E3-4A6F7DDA25E2}" type="datetimeFigureOut">
              <a:rPr lang="en-US" smtClean="0"/>
              <a:t>5/1/15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7672BB5-8B8B-B44E-AC1F-0F53DFE288DD}" type="slidenum">
              <a:rPr lang="en-US" smtClean="0"/>
              <a:t>‹#›</a:t>
            </a:fld>
            <a:endParaRPr lang="en-US"/>
          </a:p>
        </p:txBody>
      </p:sp>
    </p:spTree>
    <p:extLst>
      <p:ext uri="{BB962C8B-B14F-4D97-AF65-F5344CB8AC3E}">
        <p14:creationId xmlns:p14="http://schemas.microsoft.com/office/powerpoint/2010/main" val="1573374807"/>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13.jpe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1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16.jpe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1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18.em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1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2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21.em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22.jpe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2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24.jpe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25.jpe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2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2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1090481" y="3487606"/>
            <a:ext cx="7596319" cy="2517681"/>
          </a:xfrm>
        </p:spPr>
        <p:txBody>
          <a:bodyPr>
            <a:normAutofit fontScale="92500" lnSpcReduction="10000"/>
          </a:bodyPr>
          <a:lstStyle/>
          <a:p>
            <a:r>
              <a:rPr lang="en-US" sz="2800" b="1" dirty="0" smtClean="0"/>
              <a:t>Lecture 13</a:t>
            </a:r>
          </a:p>
          <a:p>
            <a:r>
              <a:rPr lang="en-US" sz="2800" b="1" dirty="0" smtClean="0"/>
              <a:t>Moving towards Ecosystem Based Management</a:t>
            </a:r>
          </a:p>
          <a:p>
            <a:r>
              <a:rPr lang="en-US" sz="2500" dirty="0" err="1" smtClean="0"/>
              <a:t>www.mycourses.umassd.edu</a:t>
            </a:r>
            <a:endParaRPr lang="en-US" sz="2500" dirty="0" smtClean="0"/>
          </a:p>
          <a:p>
            <a:endParaRPr lang="en-US" sz="2500" dirty="0"/>
          </a:p>
          <a:p>
            <a:r>
              <a:rPr lang="en-US" sz="2500" dirty="0" smtClean="0"/>
              <a:t>Acknowledgements: Erik Olsen, </a:t>
            </a:r>
            <a:br>
              <a:rPr lang="en-US" sz="2500" dirty="0" smtClean="0"/>
            </a:br>
            <a:r>
              <a:rPr lang="en-US" sz="2500" dirty="0" smtClean="0"/>
              <a:t>Institute of Marine Research Norway</a:t>
            </a:r>
            <a:endParaRPr lang="en-US" sz="2500" dirty="0"/>
          </a:p>
        </p:txBody>
      </p:sp>
      <p:sp>
        <p:nvSpPr>
          <p:cNvPr id="3" name="Title 2"/>
          <p:cNvSpPr>
            <a:spLocks noGrp="1"/>
          </p:cNvSpPr>
          <p:nvPr>
            <p:ph type="title"/>
          </p:nvPr>
        </p:nvSpPr>
        <p:spPr>
          <a:xfrm>
            <a:off x="3201988" y="1431963"/>
            <a:ext cx="5485118" cy="1398472"/>
          </a:xfrm>
        </p:spPr>
        <p:txBody>
          <a:bodyPr>
            <a:noAutofit/>
          </a:bodyPr>
          <a:lstStyle/>
          <a:p>
            <a:pPr algn="r"/>
            <a:r>
              <a:rPr lang="en-US" sz="3200" dirty="0" smtClean="0"/>
              <a:t>MAR 530: Ecosystem Based Fisheries Management</a:t>
            </a:r>
            <a:endParaRPr lang="en-US" sz="3200" dirty="0"/>
          </a:p>
        </p:txBody>
      </p:sp>
      <p:sp>
        <p:nvSpPr>
          <p:cNvPr id="6" name="TextBox 5"/>
          <p:cNvSpPr txBox="1"/>
          <p:nvPr/>
        </p:nvSpPr>
        <p:spPr>
          <a:xfrm>
            <a:off x="5349769" y="6295575"/>
            <a:ext cx="3627319" cy="369332"/>
          </a:xfrm>
          <a:prstGeom prst="rect">
            <a:avLst/>
          </a:prstGeom>
          <a:noFill/>
        </p:spPr>
        <p:txBody>
          <a:bodyPr wrap="square" rtlCol="0">
            <a:spAutoFit/>
          </a:bodyPr>
          <a:lstStyle/>
          <a:p>
            <a:pPr algn="r"/>
            <a:r>
              <a:rPr lang="en-US" dirty="0" smtClean="0"/>
              <a:t>1 May 2015</a:t>
            </a:r>
            <a:endParaRPr lang="en-US" dirty="0"/>
          </a:p>
        </p:txBody>
      </p:sp>
    </p:spTree>
    <p:extLst>
      <p:ext uri="{BB962C8B-B14F-4D97-AF65-F5344CB8AC3E}">
        <p14:creationId xmlns:p14="http://schemas.microsoft.com/office/powerpoint/2010/main" val="890331409"/>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Efforts at Defining EBM</a:t>
            </a:r>
          </a:p>
        </p:txBody>
      </p:sp>
      <p:sp>
        <p:nvSpPr>
          <p:cNvPr id="3" name="Content Placeholder 2"/>
          <p:cNvSpPr>
            <a:spLocks noGrp="1"/>
          </p:cNvSpPr>
          <p:nvPr>
            <p:ph idx="1"/>
          </p:nvPr>
        </p:nvSpPr>
        <p:spPr/>
        <p:txBody>
          <a:bodyPr>
            <a:normAutofit lnSpcReduction="10000"/>
          </a:bodyPr>
          <a:lstStyle/>
          <a:p>
            <a:pPr marL="0" indent="0">
              <a:buNone/>
            </a:pPr>
            <a:r>
              <a:rPr lang="en-US" dirty="0"/>
              <a:t>Marine</a:t>
            </a:r>
          </a:p>
          <a:p>
            <a:r>
              <a:rPr lang="en-US" dirty="0"/>
              <a:t>Larkin 1996</a:t>
            </a:r>
          </a:p>
          <a:p>
            <a:r>
              <a:rPr lang="en-US" dirty="0" err="1"/>
              <a:t>Botsford</a:t>
            </a:r>
            <a:r>
              <a:rPr lang="en-US" dirty="0"/>
              <a:t> et al. 1997</a:t>
            </a:r>
          </a:p>
          <a:p>
            <a:r>
              <a:rPr lang="en-US" dirty="0"/>
              <a:t>EPAP 1999</a:t>
            </a:r>
          </a:p>
          <a:p>
            <a:r>
              <a:rPr lang="en-US" dirty="0"/>
              <a:t>Link 2002</a:t>
            </a:r>
          </a:p>
          <a:p>
            <a:r>
              <a:rPr lang="en-US" dirty="0" err="1" smtClean="0"/>
              <a:t>Pikitch</a:t>
            </a:r>
            <a:r>
              <a:rPr lang="en-US" dirty="0" smtClean="0"/>
              <a:t> </a:t>
            </a:r>
            <a:r>
              <a:rPr lang="en-US" dirty="0"/>
              <a:t>2004</a:t>
            </a:r>
          </a:p>
          <a:p>
            <a:r>
              <a:rPr lang="en-US" dirty="0"/>
              <a:t>USCOP 2004</a:t>
            </a:r>
          </a:p>
          <a:p>
            <a:r>
              <a:rPr lang="en-US" dirty="0"/>
              <a:t>POC 2004</a:t>
            </a:r>
          </a:p>
          <a:p>
            <a:r>
              <a:rPr lang="en-US" dirty="0" err="1"/>
              <a:t>Browman</a:t>
            </a:r>
            <a:r>
              <a:rPr lang="en-US" dirty="0"/>
              <a:t> &amp; </a:t>
            </a:r>
            <a:r>
              <a:rPr lang="en-US" dirty="0" err="1" smtClean="0"/>
              <a:t>Stergiou</a:t>
            </a:r>
            <a:r>
              <a:rPr lang="en-US" dirty="0" smtClean="0"/>
              <a:t/>
            </a:r>
            <a:br>
              <a:rPr lang="en-US" dirty="0" smtClean="0"/>
            </a:br>
            <a:r>
              <a:rPr lang="en-US" dirty="0" smtClean="0"/>
              <a:t>2004</a:t>
            </a:r>
            <a:endParaRPr lang="en-US" dirty="0"/>
          </a:p>
          <a:p>
            <a:endParaRPr lang="en-US" dirty="0"/>
          </a:p>
        </p:txBody>
      </p:sp>
      <p:sp>
        <p:nvSpPr>
          <p:cNvPr id="4" name="Rectangle 3"/>
          <p:cNvSpPr/>
          <p:nvPr/>
        </p:nvSpPr>
        <p:spPr>
          <a:xfrm>
            <a:off x="4967299" y="1051870"/>
            <a:ext cx="4176701" cy="5509200"/>
          </a:xfrm>
          <a:prstGeom prst="rect">
            <a:avLst/>
          </a:prstGeom>
        </p:spPr>
        <p:txBody>
          <a:bodyPr wrap="square">
            <a:spAutoFit/>
          </a:bodyPr>
          <a:lstStyle/>
          <a:p>
            <a:r>
              <a:rPr lang="en-US" sz="3200" dirty="0">
                <a:solidFill>
                  <a:schemeClr val="tx2"/>
                </a:solidFill>
              </a:rPr>
              <a:t>General/Terrestrial</a:t>
            </a:r>
          </a:p>
          <a:p>
            <a:pPr marL="457200" indent="-457200">
              <a:buFont typeface="Arial"/>
              <a:buChar char="•"/>
            </a:pPr>
            <a:r>
              <a:rPr lang="en-US" sz="3200" dirty="0" err="1">
                <a:solidFill>
                  <a:schemeClr val="tx2"/>
                </a:solidFill>
              </a:rPr>
              <a:t>Slocombe</a:t>
            </a:r>
            <a:r>
              <a:rPr lang="en-US" sz="3200" dirty="0">
                <a:solidFill>
                  <a:schemeClr val="tx2"/>
                </a:solidFill>
              </a:rPr>
              <a:t> 1993</a:t>
            </a:r>
          </a:p>
          <a:p>
            <a:pPr marL="457200" indent="-457200">
              <a:buFont typeface="Arial"/>
              <a:buChar char="•"/>
            </a:pPr>
            <a:r>
              <a:rPr lang="en-US" sz="3200" dirty="0" err="1">
                <a:solidFill>
                  <a:schemeClr val="tx2"/>
                </a:solidFill>
              </a:rPr>
              <a:t>Grumbine</a:t>
            </a:r>
            <a:r>
              <a:rPr lang="en-US" sz="3200" dirty="0">
                <a:solidFill>
                  <a:schemeClr val="tx2"/>
                </a:solidFill>
              </a:rPr>
              <a:t> 1994, 1997</a:t>
            </a:r>
          </a:p>
          <a:p>
            <a:pPr marL="457200" indent="-457200">
              <a:buFont typeface="Arial"/>
              <a:buChar char="•"/>
            </a:pPr>
            <a:r>
              <a:rPr lang="en-US" sz="3200" dirty="0" err="1">
                <a:solidFill>
                  <a:schemeClr val="tx2"/>
                </a:solidFill>
              </a:rPr>
              <a:t>Haueber</a:t>
            </a:r>
            <a:r>
              <a:rPr lang="en-US" sz="3200" dirty="0">
                <a:solidFill>
                  <a:schemeClr val="tx2"/>
                </a:solidFill>
              </a:rPr>
              <a:t> 1996</a:t>
            </a:r>
          </a:p>
          <a:p>
            <a:pPr marL="457200" indent="-457200">
              <a:buFont typeface="Arial"/>
              <a:buChar char="•"/>
            </a:pPr>
            <a:r>
              <a:rPr lang="en-US" sz="3200" dirty="0">
                <a:solidFill>
                  <a:schemeClr val="tx2"/>
                </a:solidFill>
              </a:rPr>
              <a:t>Christensen et al. 1996</a:t>
            </a:r>
          </a:p>
          <a:p>
            <a:pPr marL="457200" indent="-457200">
              <a:buFont typeface="Arial"/>
              <a:buChar char="•"/>
            </a:pPr>
            <a:r>
              <a:rPr lang="en-US" sz="3200" dirty="0" err="1">
                <a:solidFill>
                  <a:schemeClr val="tx2"/>
                </a:solidFill>
              </a:rPr>
              <a:t>Yaffee</a:t>
            </a:r>
            <a:r>
              <a:rPr lang="en-US" sz="3200" dirty="0">
                <a:solidFill>
                  <a:schemeClr val="tx2"/>
                </a:solidFill>
              </a:rPr>
              <a:t> et al. 1996</a:t>
            </a:r>
          </a:p>
          <a:p>
            <a:pPr marL="457200" indent="-457200">
              <a:buFont typeface="Arial"/>
              <a:buChar char="•"/>
            </a:pPr>
            <a:r>
              <a:rPr lang="en-US" sz="3200" dirty="0">
                <a:solidFill>
                  <a:schemeClr val="tx2"/>
                </a:solidFill>
              </a:rPr>
              <a:t>Franklin 1997</a:t>
            </a:r>
          </a:p>
          <a:p>
            <a:pPr marL="457200" indent="-457200">
              <a:buFont typeface="Arial"/>
              <a:buChar char="•"/>
            </a:pPr>
            <a:r>
              <a:rPr lang="en-US" sz="3200" dirty="0">
                <a:solidFill>
                  <a:schemeClr val="tx2"/>
                </a:solidFill>
              </a:rPr>
              <a:t>Boyce &amp; Haney 1997</a:t>
            </a:r>
          </a:p>
          <a:p>
            <a:pPr marL="457200" indent="-457200">
              <a:buFont typeface="Arial"/>
              <a:buChar char="•"/>
            </a:pPr>
            <a:r>
              <a:rPr lang="en-US" sz="3200" dirty="0">
                <a:solidFill>
                  <a:schemeClr val="tx2"/>
                </a:solidFill>
              </a:rPr>
              <a:t>Lackey 1998</a:t>
            </a:r>
          </a:p>
        </p:txBody>
      </p:sp>
    </p:spTree>
    <p:extLst>
      <p:ext uri="{BB962C8B-B14F-4D97-AF65-F5344CB8AC3E}">
        <p14:creationId xmlns:p14="http://schemas.microsoft.com/office/powerpoint/2010/main" val="840601002"/>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 elements</a:t>
            </a:r>
            <a:endParaRPr lang="en-US" dirty="0"/>
          </a:p>
        </p:txBody>
      </p:sp>
      <p:sp>
        <p:nvSpPr>
          <p:cNvPr id="3" name="Content Placeholder 2"/>
          <p:cNvSpPr>
            <a:spLocks noGrp="1"/>
          </p:cNvSpPr>
          <p:nvPr>
            <p:ph idx="1"/>
          </p:nvPr>
        </p:nvSpPr>
        <p:spPr/>
        <p:txBody>
          <a:bodyPr>
            <a:normAutofit lnSpcReduction="10000"/>
          </a:bodyPr>
          <a:lstStyle/>
          <a:p>
            <a:r>
              <a:rPr lang="en-US" dirty="0" smtClean="0"/>
              <a:t>Connections</a:t>
            </a:r>
          </a:p>
          <a:p>
            <a:pPr lvl="1"/>
            <a:r>
              <a:rPr lang="en-US" dirty="0" smtClean="0"/>
              <a:t>between marine ecosystems and social systems</a:t>
            </a:r>
          </a:p>
          <a:p>
            <a:r>
              <a:rPr lang="en-US" dirty="0" smtClean="0"/>
              <a:t>Cumulative Impacts</a:t>
            </a:r>
          </a:p>
          <a:p>
            <a:pPr lvl="1"/>
            <a:r>
              <a:rPr lang="en-US" dirty="0" smtClean="0"/>
              <a:t>Effects </a:t>
            </a:r>
            <a:r>
              <a:rPr lang="en-US" dirty="0"/>
              <a:t>of multiple activities on ecosystem services </a:t>
            </a:r>
          </a:p>
          <a:p>
            <a:r>
              <a:rPr lang="en-US" dirty="0" smtClean="0"/>
              <a:t>Multiple Objectives</a:t>
            </a:r>
          </a:p>
          <a:p>
            <a:pPr lvl="1"/>
            <a:r>
              <a:rPr lang="en-US" dirty="0" smtClean="0"/>
              <a:t>Range </a:t>
            </a:r>
            <a:r>
              <a:rPr lang="en-US" dirty="0"/>
              <a:t>of benefits we receive from marine systems, rather than a single service. </a:t>
            </a:r>
          </a:p>
          <a:p>
            <a:r>
              <a:rPr lang="en-US" dirty="0" smtClean="0"/>
              <a:t>Ability to embrace change</a:t>
            </a:r>
          </a:p>
          <a:p>
            <a:pPr lvl="1"/>
            <a:r>
              <a:rPr lang="en-US" dirty="0" smtClean="0"/>
              <a:t>Resilience science</a:t>
            </a:r>
          </a:p>
          <a:p>
            <a:pPr lvl="1"/>
            <a:r>
              <a:rPr lang="en-US" dirty="0" smtClean="0"/>
              <a:t>Multiple possible states, abrupt changes</a:t>
            </a:r>
          </a:p>
          <a:p>
            <a:pPr lvl="1"/>
            <a:r>
              <a:rPr lang="en-US" dirty="0" smtClean="0"/>
              <a:t>Adaptive management</a:t>
            </a:r>
          </a:p>
        </p:txBody>
      </p:sp>
    </p:spTree>
    <p:extLst>
      <p:ext uri="{BB962C8B-B14F-4D97-AF65-F5344CB8AC3E}">
        <p14:creationId xmlns:p14="http://schemas.microsoft.com/office/powerpoint/2010/main" val="39038403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err="1" smtClean="0"/>
              <a:t>ge</a:t>
            </a:r>
            <a:endParaRPr lang="en-US" dirty="0"/>
          </a:p>
        </p:txBody>
      </p:sp>
      <p:pic>
        <p:nvPicPr>
          <p:cNvPr id="4" name="Picture 3" descr="Screen Shot 2015-04-30 at 9.10.40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900" y="12700"/>
            <a:ext cx="8953500" cy="6819900"/>
          </a:xfrm>
          <a:prstGeom prst="rect">
            <a:avLst/>
          </a:prstGeom>
        </p:spPr>
      </p:pic>
    </p:spTree>
    <p:extLst>
      <p:ext uri="{BB962C8B-B14F-4D97-AF65-F5344CB8AC3E}">
        <p14:creationId xmlns:p14="http://schemas.microsoft.com/office/powerpoint/2010/main" val="37564901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Ecosystem</a:t>
            </a:r>
            <a:br>
              <a:rPr lang="en-US" dirty="0" smtClean="0"/>
            </a:br>
            <a:r>
              <a:rPr lang="en-US" dirty="0" smtClean="0"/>
              <a:t>Services</a:t>
            </a:r>
            <a:endParaRPr lang="en-US" dirty="0"/>
          </a:p>
        </p:txBody>
      </p:sp>
      <p:sp>
        <p:nvSpPr>
          <p:cNvPr id="3" name="Content Placeholder 2"/>
          <p:cNvSpPr>
            <a:spLocks noGrp="1"/>
          </p:cNvSpPr>
          <p:nvPr>
            <p:ph idx="1"/>
          </p:nvPr>
        </p:nvSpPr>
        <p:spPr/>
        <p:txBody>
          <a:bodyPr/>
          <a:lstStyle/>
          <a:p>
            <a:pPr marL="0" indent="0">
              <a:buNone/>
            </a:pPr>
            <a:r>
              <a:rPr lang="en-US" dirty="0" smtClean="0"/>
              <a:t>Broader</a:t>
            </a:r>
            <a:br>
              <a:rPr lang="en-US" dirty="0" smtClean="0"/>
            </a:br>
            <a:r>
              <a:rPr lang="en-US" dirty="0" smtClean="0"/>
              <a:t>suite than</a:t>
            </a:r>
            <a:br>
              <a:rPr lang="en-US" dirty="0" smtClean="0"/>
            </a:br>
            <a:r>
              <a:rPr lang="en-US" dirty="0" smtClean="0"/>
              <a:t>under EBFM. </a:t>
            </a:r>
            <a:endParaRPr lang="en-US" dirty="0"/>
          </a:p>
        </p:txBody>
      </p:sp>
      <p:pic>
        <p:nvPicPr>
          <p:cNvPr id="5" name="Picture 4" descr="Screen Shot 2015-04-30 at 9.16.46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44801" y="76200"/>
            <a:ext cx="6057900" cy="6671798"/>
          </a:xfrm>
          <a:prstGeom prst="rect">
            <a:avLst/>
          </a:prstGeom>
        </p:spPr>
      </p:pic>
      <p:sp>
        <p:nvSpPr>
          <p:cNvPr id="6" name="Right Arrow 5"/>
          <p:cNvSpPr/>
          <p:nvPr/>
        </p:nvSpPr>
        <p:spPr>
          <a:xfrm>
            <a:off x="2578101" y="2654300"/>
            <a:ext cx="387350" cy="16510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Right Arrow 7"/>
          <p:cNvSpPr/>
          <p:nvPr/>
        </p:nvSpPr>
        <p:spPr>
          <a:xfrm>
            <a:off x="2565402" y="5143500"/>
            <a:ext cx="387350" cy="16510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Right Arrow 8"/>
          <p:cNvSpPr/>
          <p:nvPr/>
        </p:nvSpPr>
        <p:spPr>
          <a:xfrm>
            <a:off x="2565402" y="5905500"/>
            <a:ext cx="387350" cy="16510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Right Arrow 9"/>
          <p:cNvSpPr/>
          <p:nvPr/>
        </p:nvSpPr>
        <p:spPr>
          <a:xfrm>
            <a:off x="2565402" y="6070600"/>
            <a:ext cx="387350" cy="16510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Right Arrow 11"/>
          <p:cNvSpPr/>
          <p:nvPr/>
        </p:nvSpPr>
        <p:spPr>
          <a:xfrm>
            <a:off x="2565402" y="3403600"/>
            <a:ext cx="387350" cy="16510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Right Arrow 12"/>
          <p:cNvSpPr/>
          <p:nvPr/>
        </p:nvSpPr>
        <p:spPr>
          <a:xfrm>
            <a:off x="2565402" y="4965700"/>
            <a:ext cx="387350" cy="16510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861684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EBM vs EBFM</a:t>
            </a:r>
            <a:endParaRPr lang="en-US" dirty="0"/>
          </a:p>
        </p:txBody>
      </p:sp>
      <p:sp>
        <p:nvSpPr>
          <p:cNvPr id="3" name="Content Placeholder 2"/>
          <p:cNvSpPr>
            <a:spLocks noGrp="1"/>
          </p:cNvSpPr>
          <p:nvPr>
            <p:ph idx="1"/>
          </p:nvPr>
        </p:nvSpPr>
        <p:spPr/>
        <p:txBody>
          <a:bodyPr>
            <a:normAutofit lnSpcReduction="10000"/>
          </a:bodyPr>
          <a:lstStyle/>
          <a:p>
            <a:r>
              <a:rPr lang="en-US" dirty="0" smtClean="0"/>
              <a:t>EBM is cross-</a:t>
            </a:r>
            <a:r>
              <a:rPr lang="en-US" dirty="0" err="1" smtClean="0"/>
              <a:t>sectoral</a:t>
            </a:r>
            <a:endParaRPr lang="en-US" dirty="0" smtClean="0"/>
          </a:p>
          <a:p>
            <a:r>
              <a:rPr lang="en-US" dirty="0" smtClean="0"/>
              <a:t>Multiple Human Uses</a:t>
            </a:r>
          </a:p>
          <a:p>
            <a:r>
              <a:rPr lang="en-US" dirty="0" smtClean="0"/>
              <a:t>Fisheries Management Plans may still form part of an EBM approach but emphasis is on trying to place fisheries in context of all uses of ecosystem, and all services from ecosystem.</a:t>
            </a:r>
          </a:p>
          <a:p>
            <a:r>
              <a:rPr lang="en-US" dirty="0" smtClean="0"/>
              <a:t>Tools may include those for EBFM</a:t>
            </a:r>
          </a:p>
          <a:p>
            <a:pPr lvl="1"/>
            <a:r>
              <a:rPr lang="en-US" dirty="0" smtClean="0"/>
              <a:t>Risk Assessment</a:t>
            </a:r>
          </a:p>
          <a:p>
            <a:pPr lvl="1"/>
            <a:r>
              <a:rPr lang="en-US" dirty="0" smtClean="0"/>
              <a:t>Modeling (System models, MSE)</a:t>
            </a:r>
          </a:p>
          <a:p>
            <a:pPr lvl="1"/>
            <a:r>
              <a:rPr lang="en-US" dirty="0" smtClean="0"/>
              <a:t>Tradeoff Analysis</a:t>
            </a:r>
            <a:endParaRPr lang="en-US" dirty="0"/>
          </a:p>
        </p:txBody>
      </p:sp>
    </p:spTree>
    <p:extLst>
      <p:ext uri="{BB962C8B-B14F-4D97-AF65-F5344CB8AC3E}">
        <p14:creationId xmlns:p14="http://schemas.microsoft.com/office/powerpoint/2010/main" val="1290617704"/>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Integrated Ecosystem Assessments (IEAs)</a:t>
            </a:r>
            <a:endParaRPr lang="en-US" dirty="0"/>
          </a:p>
        </p:txBody>
      </p:sp>
      <p:sp>
        <p:nvSpPr>
          <p:cNvPr id="5" name="Content Placeholder 4"/>
          <p:cNvSpPr>
            <a:spLocks noGrp="1"/>
          </p:cNvSpPr>
          <p:nvPr>
            <p:ph idx="1"/>
          </p:nvPr>
        </p:nvSpPr>
        <p:spPr/>
        <p:txBody>
          <a:bodyPr/>
          <a:lstStyle/>
          <a:p>
            <a:pPr marL="0" indent="0">
              <a:buNone/>
            </a:pPr>
            <a:r>
              <a:rPr lang="en-US" dirty="0" smtClean="0"/>
              <a:t>What is an IEA?</a:t>
            </a:r>
          </a:p>
          <a:p>
            <a:pPr marL="0" indent="0">
              <a:buNone/>
            </a:pPr>
            <a:r>
              <a:rPr lang="en-US" dirty="0"/>
              <a:t>‘</a:t>
            </a:r>
            <a:r>
              <a:rPr lang="en-US" i="1" dirty="0"/>
              <a:t>a synthesis and integration of information on relevant physical, chemical, ecological, and human processes in relation to specified management </a:t>
            </a:r>
            <a:r>
              <a:rPr lang="en-US" i="1" dirty="0" smtClean="0"/>
              <a:t>objectives’</a:t>
            </a:r>
            <a:endParaRPr lang="en-US" dirty="0"/>
          </a:p>
          <a:p>
            <a:pPr marL="0" indent="0">
              <a:buNone/>
            </a:pPr>
            <a:r>
              <a:rPr lang="en-US" sz="2800" dirty="0" smtClean="0"/>
              <a:t>(Levin </a:t>
            </a:r>
            <a:r>
              <a:rPr lang="en-US" sz="2800" dirty="0"/>
              <a:t>et al., 2008, </a:t>
            </a:r>
            <a:r>
              <a:rPr lang="en-US" sz="2800" dirty="0" smtClean="0"/>
              <a:t>2009)</a:t>
            </a:r>
          </a:p>
          <a:p>
            <a:pPr marL="0" indent="0">
              <a:buNone/>
            </a:pPr>
            <a:r>
              <a:rPr lang="en-US" dirty="0" smtClean="0"/>
              <a:t>A framework for the process of doing Ecosystem Based Management</a:t>
            </a:r>
          </a:p>
          <a:p>
            <a:pPr marL="0" indent="0">
              <a:buNone/>
            </a:pPr>
            <a:endParaRPr lang="en-US" dirty="0"/>
          </a:p>
          <a:p>
            <a:pPr marL="0" indent="0">
              <a:buNone/>
            </a:pPr>
            <a:r>
              <a:rPr lang="en-US" sz="2400" dirty="0" smtClean="0"/>
              <a:t>e.g. http</a:t>
            </a:r>
            <a:r>
              <a:rPr lang="en-US" sz="2400" dirty="0"/>
              <a:t>://</a:t>
            </a:r>
            <a:r>
              <a:rPr lang="en-US" sz="2400" dirty="0" err="1"/>
              <a:t>www.noaa.gov</a:t>
            </a:r>
            <a:r>
              <a:rPr lang="en-US" sz="2400" dirty="0"/>
              <a:t>/</a:t>
            </a:r>
            <a:r>
              <a:rPr lang="en-US" sz="2400" dirty="0" err="1"/>
              <a:t>iea</a:t>
            </a:r>
            <a:r>
              <a:rPr lang="en-US" sz="2400" dirty="0"/>
              <a:t>/</a:t>
            </a:r>
          </a:p>
        </p:txBody>
      </p:sp>
      <p:pic>
        <p:nvPicPr>
          <p:cNvPr id="2" name="Picture 1"/>
          <p:cNvPicPr>
            <a:picLocks noChangeAspect="1"/>
          </p:cNvPicPr>
          <p:nvPr/>
        </p:nvPicPr>
        <p:blipFill>
          <a:blip r:embed="rId2"/>
          <a:stretch>
            <a:fillRect/>
          </a:stretch>
        </p:blipFill>
        <p:spPr>
          <a:xfrm>
            <a:off x="5537200" y="5139267"/>
            <a:ext cx="3606800" cy="2057400"/>
          </a:xfrm>
          <a:prstGeom prst="rect">
            <a:avLst/>
          </a:prstGeom>
        </p:spPr>
      </p:pic>
    </p:spTree>
    <p:extLst>
      <p:ext uri="{BB962C8B-B14F-4D97-AF65-F5344CB8AC3E}">
        <p14:creationId xmlns:p14="http://schemas.microsoft.com/office/powerpoint/2010/main" val="3706736097"/>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More emphasis on Scoping, articulation of goals,  and evaluation for both EBM and spatial plans.</a:t>
            </a:r>
            <a:endParaRPr lang="en-US" dirty="0"/>
          </a:p>
        </p:txBody>
      </p:sp>
      <p:sp>
        <p:nvSpPr>
          <p:cNvPr id="3" name="Content Placeholder 2"/>
          <p:cNvSpPr>
            <a:spLocks noGrp="1"/>
          </p:cNvSpPr>
          <p:nvPr>
            <p:ph idx="1"/>
          </p:nvPr>
        </p:nvSpPr>
        <p:spPr>
          <a:xfrm>
            <a:off x="457200" y="1051870"/>
            <a:ext cx="8229600" cy="6663380"/>
          </a:xfrm>
        </p:spPr>
        <p:txBody>
          <a:bodyPr>
            <a:normAutofit/>
          </a:bodyPr>
          <a:lstStyle/>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pPr marL="0" indent="0">
              <a:buNone/>
            </a:pPr>
            <a:r>
              <a:rPr lang="en-US" sz="2400" dirty="0" err="1" smtClean="0"/>
              <a:t>Stelzenmuller</a:t>
            </a:r>
            <a:r>
              <a:rPr lang="en-US" sz="2400" dirty="0" smtClean="0"/>
              <a:t> et al. (2013) Marine Policy </a:t>
            </a:r>
            <a:endParaRPr lang="en-US" sz="2400" dirty="0"/>
          </a:p>
        </p:txBody>
      </p:sp>
      <p:pic>
        <p:nvPicPr>
          <p:cNvPr id="4098" name="Picture 2" descr="http://ars.els-cdn.com/content/image/1-s2.0-S0308597X12000735-gr2.jpg"/>
          <p:cNvPicPr>
            <a:picLocks noChangeAspect="1" noChangeArrowheads="1"/>
          </p:cNvPicPr>
          <p:nvPr/>
        </p:nvPicPr>
        <p:blipFill rotWithShape="1">
          <a:blip r:embed="rId2">
            <a:extLst>
              <a:ext uri="{28A0092B-C50C-407E-A947-70E740481C1C}">
                <a14:useLocalDpi xmlns:a14="http://schemas.microsoft.com/office/drawing/2010/main" val="0"/>
              </a:ext>
            </a:extLst>
          </a:blip>
          <a:srcRect t="6" b="49600"/>
          <a:stretch/>
        </p:blipFill>
        <p:spPr bwMode="auto">
          <a:xfrm>
            <a:off x="990600" y="1262807"/>
            <a:ext cx="7162800" cy="50375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8259130"/>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86410"/>
            <a:ext cx="8229600" cy="688359"/>
          </a:xfrm>
        </p:spPr>
        <p:txBody>
          <a:bodyPr/>
          <a:lstStyle/>
          <a:p>
            <a:r>
              <a:rPr lang="en-US" dirty="0" smtClean="0"/>
              <a:t>Governance</a:t>
            </a:r>
            <a:endParaRPr lang="en-US" dirty="0"/>
          </a:p>
        </p:txBody>
      </p:sp>
      <p:sp>
        <p:nvSpPr>
          <p:cNvPr id="3" name="Content Placeholder 2"/>
          <p:cNvSpPr>
            <a:spLocks noGrp="1"/>
          </p:cNvSpPr>
          <p:nvPr>
            <p:ph idx="1"/>
          </p:nvPr>
        </p:nvSpPr>
        <p:spPr/>
        <p:txBody>
          <a:bodyPr/>
          <a:lstStyle/>
          <a:p>
            <a:r>
              <a:rPr lang="en-US" dirty="0" smtClean="0"/>
              <a:t>Higher level than fisheries management plan process.</a:t>
            </a:r>
            <a:endParaRPr lang="en-US" dirty="0"/>
          </a:p>
        </p:txBody>
      </p:sp>
    </p:spTree>
    <p:extLst>
      <p:ext uri="{BB962C8B-B14F-4D97-AF65-F5344CB8AC3E}">
        <p14:creationId xmlns:p14="http://schemas.microsoft.com/office/powerpoint/2010/main" val="38719048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marL="0" indent="0">
              <a:buNone/>
            </a:pPr>
            <a:endParaRPr lang="en-US" dirty="0"/>
          </a:p>
        </p:txBody>
      </p:sp>
      <p:pic>
        <p:nvPicPr>
          <p:cNvPr id="4" name="Picture 3" descr="Screen Shot 2015-04-30 at 7.20.13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74800" y="0"/>
            <a:ext cx="5791200" cy="6858000"/>
          </a:xfrm>
          <a:prstGeom prst="rect">
            <a:avLst/>
          </a:prstGeom>
        </p:spPr>
      </p:pic>
    </p:spTree>
    <p:extLst>
      <p:ext uri="{BB962C8B-B14F-4D97-AF65-F5344CB8AC3E}">
        <p14:creationId xmlns:p14="http://schemas.microsoft.com/office/powerpoint/2010/main" val="1088346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h</a:t>
            </a:r>
            <a:endParaRPr lang="en-US" dirty="0"/>
          </a:p>
        </p:txBody>
      </p:sp>
      <p:pic>
        <p:nvPicPr>
          <p:cNvPr id="5" name="Picture 4" descr="Screen Shot 2015-04-30 at 7.20.38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5500" y="596900"/>
            <a:ext cx="7493000" cy="5664200"/>
          </a:xfrm>
          <a:prstGeom prst="rect">
            <a:avLst/>
          </a:prstGeom>
        </p:spPr>
      </p:pic>
    </p:spTree>
    <p:extLst>
      <p:ext uri="{BB962C8B-B14F-4D97-AF65-F5344CB8AC3E}">
        <p14:creationId xmlns:p14="http://schemas.microsoft.com/office/powerpoint/2010/main" val="39761474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Last Time…</a:t>
            </a:r>
            <a:endParaRPr lang="en-US" dirty="0"/>
          </a:p>
        </p:txBody>
      </p:sp>
      <p:sp>
        <p:nvSpPr>
          <p:cNvPr id="3" name="Content Placeholder 2"/>
          <p:cNvSpPr>
            <a:spLocks noGrp="1"/>
          </p:cNvSpPr>
          <p:nvPr>
            <p:ph idx="1"/>
          </p:nvPr>
        </p:nvSpPr>
        <p:spPr/>
        <p:txBody>
          <a:bodyPr>
            <a:normAutofit/>
          </a:bodyPr>
          <a:lstStyle/>
          <a:p>
            <a:r>
              <a:rPr lang="en-US" dirty="0"/>
              <a:t>Evaluating tradeoffs</a:t>
            </a:r>
          </a:p>
          <a:p>
            <a:r>
              <a:rPr lang="en-US" dirty="0"/>
              <a:t>Management Strategy Evaluation</a:t>
            </a:r>
          </a:p>
        </p:txBody>
      </p:sp>
    </p:spTree>
    <p:extLst>
      <p:ext uri="{BB962C8B-B14F-4D97-AF65-F5344CB8AC3E}">
        <p14:creationId xmlns:p14="http://schemas.microsoft.com/office/powerpoint/2010/main" val="1460377212"/>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Spatial scales and Governance issues</a:t>
            </a:r>
            <a:endParaRPr lang="en-US" dirty="0"/>
          </a:p>
        </p:txBody>
      </p:sp>
      <p:sp>
        <p:nvSpPr>
          <p:cNvPr id="3" name="Content Placeholder 2"/>
          <p:cNvSpPr>
            <a:spLocks noGrp="1"/>
          </p:cNvSpPr>
          <p:nvPr>
            <p:ph idx="1"/>
          </p:nvPr>
        </p:nvSpPr>
        <p:spPr/>
        <p:txBody>
          <a:bodyPr>
            <a:normAutofit/>
          </a:bodyPr>
          <a:lstStyle/>
          <a:p>
            <a:r>
              <a:rPr lang="en-US" sz="2200" dirty="0" smtClean="0"/>
              <a:t>EBM policy at national and multinational scales worldwide.</a:t>
            </a:r>
          </a:p>
        </p:txBody>
      </p:sp>
    </p:spTree>
    <p:extLst>
      <p:ext uri="{BB962C8B-B14F-4D97-AF65-F5344CB8AC3E}">
        <p14:creationId xmlns:p14="http://schemas.microsoft.com/office/powerpoint/2010/main" val="1643216696"/>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92500" lnSpcReduction="10000"/>
          </a:bodyPr>
          <a:lstStyle/>
          <a:p>
            <a:pPr marL="0" indent="0">
              <a:buNone/>
            </a:pPr>
            <a:r>
              <a:rPr lang="en-US" dirty="0" smtClean="0"/>
              <a:t>“ </a:t>
            </a:r>
            <a:r>
              <a:rPr lang="en-US" b="1" dirty="0" smtClean="0"/>
              <a:t>Ecosystems </a:t>
            </a:r>
            <a:r>
              <a:rPr lang="en-US" b="1" dirty="0"/>
              <a:t>are nested like </a:t>
            </a:r>
            <a:r>
              <a:rPr lang="en-US" b="1" dirty="0" err="1"/>
              <a:t>matryoshka</a:t>
            </a:r>
            <a:r>
              <a:rPr lang="en-US" b="1" dirty="0"/>
              <a:t> dolls</a:t>
            </a:r>
            <a:r>
              <a:rPr lang="en-US" dirty="0"/>
              <a:t>, on scales from the globe as a </a:t>
            </a:r>
            <a:r>
              <a:rPr lang="en-US" dirty="0" smtClean="0"/>
              <a:t>whole and </a:t>
            </a:r>
            <a:r>
              <a:rPr lang="en-US" dirty="0"/>
              <a:t>ocean basins through regional seas, gulfs, and bays down to individual reefs, </a:t>
            </a:r>
            <a:r>
              <a:rPr lang="en-US" dirty="0" err="1" smtClean="0"/>
              <a:t>seagrass</a:t>
            </a:r>
            <a:r>
              <a:rPr lang="en-US" dirty="0" smtClean="0"/>
              <a:t> beds</a:t>
            </a:r>
            <a:r>
              <a:rPr lang="en-US" dirty="0"/>
              <a:t>, and even the mounds made by individual </a:t>
            </a:r>
            <a:r>
              <a:rPr lang="en-US" dirty="0" err="1"/>
              <a:t>polychaetes</a:t>
            </a:r>
            <a:r>
              <a:rPr lang="en-US" dirty="0" smtClean="0"/>
              <a:t>.</a:t>
            </a:r>
          </a:p>
          <a:p>
            <a:pPr marL="0" indent="0">
              <a:buNone/>
            </a:pPr>
            <a:endParaRPr lang="en-US" dirty="0"/>
          </a:p>
          <a:p>
            <a:pPr marL="0" indent="0">
              <a:buNone/>
            </a:pPr>
            <a:r>
              <a:rPr lang="en-US" dirty="0" smtClean="0"/>
              <a:t>Jurisdictional lines drawn </a:t>
            </a:r>
            <a:r>
              <a:rPr lang="en-US" dirty="0"/>
              <a:t>by governments almost never reflect meaningful biophysical or </a:t>
            </a:r>
            <a:r>
              <a:rPr lang="en-US" dirty="0" smtClean="0"/>
              <a:t>human-use phenomena—rather</a:t>
            </a:r>
            <a:r>
              <a:rPr lang="en-US" dirty="0"/>
              <a:t>, they transect ecosystem boundaries</a:t>
            </a:r>
            <a:r>
              <a:rPr lang="en-US" dirty="0" smtClean="0"/>
              <a:t>.”</a:t>
            </a:r>
          </a:p>
          <a:p>
            <a:endParaRPr lang="en-US" dirty="0"/>
          </a:p>
          <a:p>
            <a:pPr marL="0" indent="0">
              <a:buNone/>
            </a:pPr>
            <a:r>
              <a:rPr lang="en-US" i="1" dirty="0" smtClean="0"/>
              <a:t>Norse (2010) Bull. Mar. Sci</a:t>
            </a:r>
            <a:r>
              <a:rPr lang="en-US" i="1" dirty="0"/>
              <a:t>.</a:t>
            </a:r>
          </a:p>
        </p:txBody>
      </p:sp>
    </p:spTree>
    <p:extLst>
      <p:ext uri="{BB962C8B-B14F-4D97-AF65-F5344CB8AC3E}">
        <p14:creationId xmlns:p14="http://schemas.microsoft.com/office/powerpoint/2010/main" val="2856391998"/>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Marine spatial plans span multiple scales</a:t>
            </a:r>
            <a:endParaRPr lang="en-US" dirty="0"/>
          </a:p>
        </p:txBody>
      </p:sp>
      <p:sp>
        <p:nvSpPr>
          <p:cNvPr id="3" name="Content Placeholder 2"/>
          <p:cNvSpPr>
            <a:spLocks noGrp="1"/>
          </p:cNvSpPr>
          <p:nvPr>
            <p:ph idx="1"/>
          </p:nvPr>
        </p:nvSpPr>
        <p:spPr/>
        <p:txBody>
          <a:bodyPr>
            <a:normAutofit/>
          </a:bodyPr>
          <a:lstStyle/>
          <a:p>
            <a:pPr marL="0" indent="0">
              <a:buNone/>
            </a:pPr>
            <a:r>
              <a:rPr lang="en-US" sz="2000" dirty="0"/>
              <a:t>Spatial scale of marine spatial plans. Shading indicates the area of the plan relative to the marine </a:t>
            </a:r>
            <a:r>
              <a:rPr lang="en-US" sz="2000" dirty="0" smtClean="0"/>
              <a:t>ecosystem: Light </a:t>
            </a:r>
            <a:r>
              <a:rPr lang="en-US" sz="2000" dirty="0"/>
              <a:t>gray &gt;, medium gray = , dark gray </a:t>
            </a:r>
            <a:r>
              <a:rPr lang="en-US" sz="2000" dirty="0" smtClean="0"/>
              <a:t>&lt;.</a:t>
            </a:r>
          </a:p>
          <a:p>
            <a:pPr marL="0" indent="0">
              <a:buNone/>
            </a:pPr>
            <a:r>
              <a:rPr lang="en-US" sz="2000" dirty="0" smtClean="0"/>
              <a:t>(Collie et al. 2013)</a:t>
            </a:r>
            <a:endParaRPr lang="en-US" sz="2000" dirty="0"/>
          </a:p>
        </p:txBody>
      </p:sp>
      <p:pic>
        <p:nvPicPr>
          <p:cNvPr id="2050" name="Picture 2" descr="http://www.sciencedirect.com/cache/MiamiImageURL/1-s2.0-S0272771412004441-gr2_lrg.jpg/0?wchp=dGLbVlk-zSkWb&amp;pii=S027277141200444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2779" y="2269965"/>
            <a:ext cx="6164637" cy="45499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4860188"/>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Spatial scales and Governance issues</a:t>
            </a:r>
            <a:endParaRPr lang="en-US" dirty="0"/>
          </a:p>
        </p:txBody>
      </p:sp>
      <p:sp>
        <p:nvSpPr>
          <p:cNvPr id="3" name="Content Placeholder 2"/>
          <p:cNvSpPr>
            <a:spLocks noGrp="1"/>
          </p:cNvSpPr>
          <p:nvPr>
            <p:ph idx="1"/>
          </p:nvPr>
        </p:nvSpPr>
        <p:spPr/>
        <p:txBody>
          <a:bodyPr>
            <a:normAutofit fontScale="70000" lnSpcReduction="20000"/>
          </a:bodyPr>
          <a:lstStyle/>
          <a:p>
            <a:r>
              <a:rPr lang="en-US" dirty="0" smtClean="0"/>
              <a:t>EBM policy at national and multinational scales worldwide.</a:t>
            </a:r>
          </a:p>
          <a:p>
            <a:r>
              <a:rPr lang="en-US" dirty="0" smtClean="0"/>
              <a:t>Challenges include fragmented institutional arrangements, entrenched interests, and unresolved jurisdictional complexity.</a:t>
            </a:r>
          </a:p>
          <a:p>
            <a:r>
              <a:rPr lang="en-US" dirty="0" smtClean="0"/>
              <a:t>Requires clear goals, and also coordinating actions of regulatory agencies.</a:t>
            </a:r>
          </a:p>
          <a:p>
            <a:r>
              <a:rPr lang="en-US" dirty="0" smtClean="0"/>
              <a:t>Embrace multitude of scales.</a:t>
            </a:r>
          </a:p>
          <a:p>
            <a:pPr lvl="1"/>
            <a:r>
              <a:rPr lang="en-US" dirty="0" smtClean="0"/>
              <a:t>Large </a:t>
            </a:r>
            <a:r>
              <a:rPr lang="en-US" dirty="0"/>
              <a:t>scales, overarching policy directives for EBM aim to ensure consistent decision-making.</a:t>
            </a:r>
          </a:p>
          <a:p>
            <a:pPr lvl="1"/>
            <a:r>
              <a:rPr lang="en-US" dirty="0"/>
              <a:t>Local and regional scale planning and implementation also critical.</a:t>
            </a:r>
          </a:p>
          <a:p>
            <a:pPr marL="0" indent="0">
              <a:buNone/>
            </a:pPr>
            <a:r>
              <a:rPr lang="en-US" dirty="0" smtClean="0"/>
              <a:t>e.g.</a:t>
            </a:r>
          </a:p>
          <a:p>
            <a:r>
              <a:rPr lang="en-US" dirty="0" smtClean="0"/>
              <a:t>Canada’s Oceans Act – regional planning areas</a:t>
            </a:r>
          </a:p>
          <a:p>
            <a:pPr marL="342900" lvl="1" indent="-342900">
              <a:buFont typeface="Arial"/>
              <a:buChar char="•"/>
            </a:pPr>
            <a:r>
              <a:rPr lang="en-US" dirty="0"/>
              <a:t>Australia, marine bioregional planning established as key tool to achieve EBM</a:t>
            </a:r>
            <a:r>
              <a:rPr lang="en-US" dirty="0" smtClean="0"/>
              <a:t>.</a:t>
            </a:r>
          </a:p>
          <a:p>
            <a:r>
              <a:rPr lang="en-US" dirty="0" smtClean="0"/>
              <a:t>EU Marine Strategy – implementation by member States.</a:t>
            </a:r>
          </a:p>
          <a:p>
            <a:endParaRPr lang="en-US" dirty="0" smtClean="0"/>
          </a:p>
          <a:p>
            <a:r>
              <a:rPr lang="en-US" dirty="0" smtClean="0"/>
              <a:t>In absence of overarching mandate, large scale change difficult.</a:t>
            </a:r>
          </a:p>
          <a:p>
            <a:pPr lvl="1"/>
            <a:r>
              <a:rPr lang="en-US" dirty="0" smtClean="0"/>
              <a:t>Gulf of California – many groups outline need to do EBM at scale of large marine ecosystem, but few changes on the ground. </a:t>
            </a:r>
            <a:endParaRPr lang="en-US" dirty="0"/>
          </a:p>
        </p:txBody>
      </p:sp>
    </p:spTree>
    <p:extLst>
      <p:ext uri="{BB962C8B-B14F-4D97-AF65-F5344CB8AC3E}">
        <p14:creationId xmlns:p14="http://schemas.microsoft.com/office/powerpoint/2010/main" val="931952390"/>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Broadening Constituencies involved in EBM</a:t>
            </a:r>
            <a:endParaRPr lang="en-US" dirty="0"/>
          </a:p>
        </p:txBody>
      </p:sp>
      <p:sp>
        <p:nvSpPr>
          <p:cNvPr id="3" name="Content Placeholder 2"/>
          <p:cNvSpPr>
            <a:spLocks noGrp="1"/>
          </p:cNvSpPr>
          <p:nvPr>
            <p:ph idx="1"/>
          </p:nvPr>
        </p:nvSpPr>
        <p:spPr/>
        <p:txBody>
          <a:bodyPr>
            <a:normAutofit fontScale="62500" lnSpcReduction="20000"/>
          </a:bodyPr>
          <a:lstStyle/>
          <a:p>
            <a:r>
              <a:rPr lang="en-US" dirty="0" smtClean="0"/>
              <a:t>Emphasize need for engaging stakeholders with diverse interests.</a:t>
            </a:r>
          </a:p>
          <a:p>
            <a:r>
              <a:rPr lang="en-US" dirty="0" smtClean="0"/>
              <a:t>How to do this in meaningful fashion?</a:t>
            </a:r>
          </a:p>
          <a:p>
            <a:r>
              <a:rPr lang="en-US" dirty="0" smtClean="0"/>
              <a:t>How different sub-goals, how do we weight one aim, need, value against another?</a:t>
            </a:r>
          </a:p>
          <a:p>
            <a:r>
              <a:rPr lang="en-US" dirty="0" smtClean="0"/>
              <a:t>Make </a:t>
            </a:r>
            <a:r>
              <a:rPr lang="en-US" dirty="0"/>
              <a:t>tradeoffs transparent</a:t>
            </a:r>
            <a:r>
              <a:rPr lang="en-US" dirty="0" smtClean="0"/>
              <a:t>.</a:t>
            </a:r>
          </a:p>
          <a:p>
            <a:r>
              <a:rPr lang="en-US" dirty="0" smtClean="0"/>
              <a:t>Analytical tools: Multi-criteria Decision Analysis, Delphi method, etc.</a:t>
            </a:r>
          </a:p>
          <a:p>
            <a:endParaRPr lang="en-US" dirty="0" smtClean="0"/>
          </a:p>
          <a:p>
            <a:r>
              <a:rPr lang="en-US" dirty="0" smtClean="0"/>
              <a:t>Canada, overarching mandate to develop hierarchy of goals and objectives through stakeholder process.</a:t>
            </a:r>
          </a:p>
          <a:p>
            <a:endParaRPr lang="en-US" dirty="0" smtClean="0"/>
          </a:p>
          <a:p>
            <a:r>
              <a:rPr lang="en-US" dirty="0" smtClean="0"/>
              <a:t>Puget Sound, state appointed Puget Sound Partnership worked with diverse members, scientific working group, and general public to articulate a set of ecosystem goals and initial actions.</a:t>
            </a:r>
          </a:p>
          <a:p>
            <a:endParaRPr lang="en-US" dirty="0" smtClean="0"/>
          </a:p>
          <a:p>
            <a:r>
              <a:rPr lang="en-US" dirty="0" smtClean="0"/>
              <a:t>Where no mandate exists, process has been through coalitions or civic groups.</a:t>
            </a:r>
          </a:p>
          <a:p>
            <a:pPr lvl="1"/>
            <a:r>
              <a:rPr lang="en-US" dirty="0" smtClean="0"/>
              <a:t>San Louis Obispo Science and Ecosystem Alliance (Morro Bay, CA)</a:t>
            </a:r>
          </a:p>
          <a:p>
            <a:pPr lvl="1"/>
            <a:r>
              <a:rPr lang="en-US" dirty="0" smtClean="0"/>
              <a:t>PANGAS in Gulf of California.</a:t>
            </a:r>
          </a:p>
        </p:txBody>
      </p:sp>
      <p:pic>
        <p:nvPicPr>
          <p:cNvPr id="4" name="Picture 3" descr="Screen Shot 2015-03-05 at 10.52.53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4513" y="1090354"/>
            <a:ext cx="6926245" cy="5334089"/>
          </a:xfrm>
          <a:prstGeom prst="rect">
            <a:avLst/>
          </a:prstGeom>
        </p:spPr>
      </p:pic>
      <p:sp>
        <p:nvSpPr>
          <p:cNvPr id="6" name="Content Placeholder 2"/>
          <p:cNvSpPr txBox="1">
            <a:spLocks/>
          </p:cNvSpPr>
          <p:nvPr/>
        </p:nvSpPr>
        <p:spPr>
          <a:xfrm>
            <a:off x="457200" y="6424443"/>
            <a:ext cx="8229600" cy="431688"/>
          </a:xfrm>
          <a:prstGeom prst="rect">
            <a:avLst/>
          </a:prstGeom>
        </p:spPr>
        <p:txBody>
          <a:bodyPr vert="horz" lIns="91440" tIns="45720" rIns="91440" bIns="45720" rtlCol="0">
            <a:normAutofit fontScale="85000" lnSpcReduction="20000"/>
          </a:bodyPr>
          <a:lstStyle>
            <a:lvl1pPr marL="342900" indent="-342900" algn="l" defTabSz="457200" rtl="0" eaLnBrk="1" latinLnBrk="0" hangingPunct="1">
              <a:spcBef>
                <a:spcPct val="20000"/>
              </a:spcBef>
              <a:buFont typeface="Arial"/>
              <a:buChar char="•"/>
              <a:defRPr sz="3200" kern="1200">
                <a:solidFill>
                  <a:schemeClr val="tx2"/>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2"/>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2"/>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2"/>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2"/>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dirty="0" smtClean="0"/>
              <a:t>http://www.psp.wa.gov/vitalsigns/index.php</a:t>
            </a:r>
            <a:endParaRPr lang="en-US" dirty="0"/>
          </a:p>
        </p:txBody>
      </p:sp>
    </p:spTree>
    <p:extLst>
      <p:ext uri="{BB962C8B-B14F-4D97-AF65-F5344CB8AC3E}">
        <p14:creationId xmlns:p14="http://schemas.microsoft.com/office/powerpoint/2010/main" val="156857272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4"/>
                                        </p:tgtEl>
                                        <p:attrNameLst>
                                          <p:attrName>style.visibility</p:attrName>
                                        </p:attrNameLst>
                                      </p:cBhvr>
                                      <p:to>
                                        <p:strVal val="hidden"/>
                                      </p:to>
                                    </p:set>
                                  </p:childTnLst>
                                </p:cTn>
                              </p:par>
                              <p:par>
                                <p:cTn id="13" presetID="1" presetClass="exit" presetSubtype="0" fill="hold" grpId="1" nodeType="withEffect">
                                  <p:stCondLst>
                                    <p:cond delay="0"/>
                                  </p:stCondLst>
                                  <p:childTnLst>
                                    <p:set>
                                      <p:cBhvr>
                                        <p:cTn id="14"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Hot topics/trends in (marine) EBM</a:t>
            </a:r>
            <a:endParaRPr lang="en-US" dirty="0"/>
          </a:p>
        </p:txBody>
      </p:sp>
      <p:sp>
        <p:nvSpPr>
          <p:cNvPr id="3" name="Content Placeholder 2"/>
          <p:cNvSpPr>
            <a:spLocks noGrp="1"/>
          </p:cNvSpPr>
          <p:nvPr>
            <p:ph idx="1"/>
          </p:nvPr>
        </p:nvSpPr>
        <p:spPr/>
        <p:txBody>
          <a:bodyPr/>
          <a:lstStyle/>
          <a:p>
            <a:r>
              <a:rPr lang="en-US" dirty="0" smtClean="0"/>
              <a:t>Valuation of Ecosystem Services</a:t>
            </a:r>
          </a:p>
          <a:p>
            <a:r>
              <a:rPr lang="en-US" dirty="0" smtClean="0"/>
              <a:t>Marine Spatial Planning</a:t>
            </a:r>
          </a:p>
          <a:p>
            <a:r>
              <a:rPr lang="en-US" dirty="0" smtClean="0"/>
              <a:t>Multiple Use Management</a:t>
            </a:r>
          </a:p>
          <a:p>
            <a:endParaRPr lang="en-US" dirty="0" smtClean="0"/>
          </a:p>
        </p:txBody>
      </p:sp>
    </p:spTree>
    <p:extLst>
      <p:ext uri="{BB962C8B-B14F-4D97-AF65-F5344CB8AC3E}">
        <p14:creationId xmlns:p14="http://schemas.microsoft.com/office/powerpoint/2010/main" val="1711252793"/>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EBM and spatial management</a:t>
            </a:r>
            <a:endParaRPr lang="en-US" dirty="0"/>
          </a:p>
        </p:txBody>
      </p:sp>
      <p:sp>
        <p:nvSpPr>
          <p:cNvPr id="3" name="Content Placeholder 2"/>
          <p:cNvSpPr>
            <a:spLocks noGrp="1"/>
          </p:cNvSpPr>
          <p:nvPr>
            <p:ph idx="1"/>
          </p:nvPr>
        </p:nvSpPr>
        <p:spPr/>
        <p:txBody>
          <a:bodyPr/>
          <a:lstStyle/>
          <a:p>
            <a:r>
              <a:rPr lang="en-US" dirty="0" smtClean="0"/>
              <a:t>Much of the work on marine EBM has taken the form of regional spatial planning.</a:t>
            </a:r>
          </a:p>
          <a:p>
            <a:r>
              <a:rPr lang="en-US" dirty="0" smtClean="0"/>
              <a:t>Marine Spatial Planning and Ecosystem Service Valuation often involve creating maps.</a:t>
            </a:r>
          </a:p>
          <a:p>
            <a:r>
              <a:rPr lang="en-US" dirty="0" smtClean="0"/>
              <a:t>GIS software often at the core of these exercises.</a:t>
            </a:r>
            <a:endParaRPr lang="en-US" dirty="0"/>
          </a:p>
        </p:txBody>
      </p:sp>
    </p:spTree>
    <p:extLst>
      <p:ext uri="{BB962C8B-B14F-4D97-AF65-F5344CB8AC3E}">
        <p14:creationId xmlns:p14="http://schemas.microsoft.com/office/powerpoint/2010/main" val="165744460"/>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Evaluating cumulative impacts</a:t>
            </a:r>
            <a:br>
              <a:rPr lang="en-US" dirty="0" smtClean="0"/>
            </a:br>
            <a:r>
              <a:rPr lang="en-US" dirty="0" smtClean="0"/>
              <a:t>Spatial mapping, then weighting of ‘footprint’</a:t>
            </a:r>
            <a:endParaRPr lang="en-US" dirty="0"/>
          </a:p>
        </p:txBody>
      </p:sp>
      <p:sp>
        <p:nvSpPr>
          <p:cNvPr id="3" name="Content Placeholder 2"/>
          <p:cNvSpPr>
            <a:spLocks noGrp="1"/>
          </p:cNvSpPr>
          <p:nvPr>
            <p:ph idx="1"/>
          </p:nvPr>
        </p:nvSpPr>
        <p:spPr/>
        <p:txBody>
          <a:bodyPr/>
          <a:lstStyle/>
          <a:p>
            <a:r>
              <a:rPr lang="en-US" dirty="0" smtClean="0"/>
              <a:t>Halpern et al. (2009) Cons. Lett.</a:t>
            </a:r>
            <a:endParaRPr lang="en-US" dirty="0"/>
          </a:p>
        </p:txBody>
      </p:sp>
      <p:pic>
        <p:nvPicPr>
          <p:cNvPr id="4" name="Picture 3"/>
          <p:cNvPicPr>
            <a:picLocks noChangeAspect="1"/>
          </p:cNvPicPr>
          <p:nvPr/>
        </p:nvPicPr>
        <p:blipFill>
          <a:blip r:embed="rId2"/>
          <a:stretch>
            <a:fillRect/>
          </a:stretch>
        </p:blipFill>
        <p:spPr>
          <a:xfrm>
            <a:off x="1281083" y="1952606"/>
            <a:ext cx="5967442" cy="5001314"/>
          </a:xfrm>
          <a:prstGeom prst="rect">
            <a:avLst/>
          </a:prstGeom>
        </p:spPr>
      </p:pic>
    </p:spTree>
    <p:extLst>
      <p:ext uri="{BB962C8B-B14F-4D97-AF65-F5344CB8AC3E}">
        <p14:creationId xmlns:p14="http://schemas.microsoft.com/office/powerpoint/2010/main" val="4011678146"/>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Marine Spatial Planning</a:t>
            </a:r>
            <a:endParaRPr lang="en-US" dirty="0"/>
          </a:p>
        </p:txBody>
      </p:sp>
      <p:sp>
        <p:nvSpPr>
          <p:cNvPr id="3" name="Content Placeholder 2"/>
          <p:cNvSpPr>
            <a:spLocks noGrp="1"/>
          </p:cNvSpPr>
          <p:nvPr>
            <p:ph idx="1"/>
          </p:nvPr>
        </p:nvSpPr>
        <p:spPr/>
        <p:txBody>
          <a:bodyPr/>
          <a:lstStyle/>
          <a:p>
            <a:endParaRPr lang="en-US" dirty="0"/>
          </a:p>
        </p:txBody>
      </p:sp>
    </p:spTree>
    <p:extLst>
      <p:ext uri="{BB962C8B-B14F-4D97-AF65-F5344CB8AC3E}">
        <p14:creationId xmlns:p14="http://schemas.microsoft.com/office/powerpoint/2010/main" val="3760556807"/>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l</a:t>
            </a:r>
            <a:endParaRPr lang="en-US" dirty="0"/>
          </a:p>
        </p:txBody>
      </p:sp>
      <p:pic>
        <p:nvPicPr>
          <p:cNvPr id="5" name="Picture 4" descr="Screen Shot 2015-04-30 at 7.18.36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28600"/>
            <a:ext cx="9144000" cy="6376634"/>
          </a:xfrm>
          <a:prstGeom prst="rect">
            <a:avLst/>
          </a:prstGeom>
        </p:spPr>
      </p:pic>
    </p:spTree>
    <p:extLst>
      <p:ext uri="{BB962C8B-B14F-4D97-AF65-F5344CB8AC3E}">
        <p14:creationId xmlns:p14="http://schemas.microsoft.com/office/powerpoint/2010/main" val="23368093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Today’s Outline</a:t>
            </a:r>
          </a:p>
        </p:txBody>
      </p:sp>
      <p:sp>
        <p:nvSpPr>
          <p:cNvPr id="3" name="Content Placeholder 2"/>
          <p:cNvSpPr>
            <a:spLocks noGrp="1"/>
          </p:cNvSpPr>
          <p:nvPr>
            <p:ph idx="1"/>
          </p:nvPr>
        </p:nvSpPr>
        <p:spPr/>
        <p:txBody>
          <a:bodyPr>
            <a:normAutofit/>
          </a:bodyPr>
          <a:lstStyle/>
          <a:p>
            <a:r>
              <a:rPr lang="en-US" dirty="0"/>
              <a:t>Beyond fisheries, moving toward Ecosystem-Based Management</a:t>
            </a:r>
          </a:p>
          <a:p>
            <a:endParaRPr lang="en-US" dirty="0"/>
          </a:p>
          <a:p>
            <a:r>
              <a:rPr lang="en-US" dirty="0"/>
              <a:t>Discussion on:</a:t>
            </a:r>
          </a:p>
          <a:p>
            <a:pPr marL="457200" lvl="1" indent="0">
              <a:buNone/>
            </a:pPr>
            <a:r>
              <a:rPr lang="en-US" dirty="0"/>
              <a:t>	Leslie &amp; McLeod 2007</a:t>
            </a:r>
          </a:p>
          <a:p>
            <a:pPr marL="457200" lvl="1" indent="0">
              <a:buNone/>
            </a:pPr>
            <a:r>
              <a:rPr lang="en-US" dirty="0"/>
              <a:t>	</a:t>
            </a:r>
            <a:r>
              <a:rPr lang="en-US" dirty="0" err="1"/>
              <a:t>Murawski</a:t>
            </a:r>
            <a:r>
              <a:rPr lang="en-US" dirty="0"/>
              <a:t> 2007</a:t>
            </a:r>
          </a:p>
          <a:p>
            <a:pPr marL="457200" lvl="1" indent="0">
              <a:buNone/>
            </a:pPr>
            <a:r>
              <a:rPr lang="en-US" dirty="0"/>
              <a:t>	</a:t>
            </a:r>
            <a:r>
              <a:rPr lang="en-US" dirty="0" err="1"/>
              <a:t>Berkes</a:t>
            </a:r>
            <a:r>
              <a:rPr lang="en-US" dirty="0"/>
              <a:t> 2011	</a:t>
            </a:r>
          </a:p>
          <a:p>
            <a:pPr marL="457200" lvl="1" indent="0">
              <a:buNone/>
            </a:pPr>
            <a:r>
              <a:rPr lang="en-US" dirty="0"/>
              <a:t>	</a:t>
            </a:r>
            <a:r>
              <a:rPr lang="en-US" dirty="0" err="1"/>
              <a:t>Bunnefeld</a:t>
            </a:r>
            <a:r>
              <a:rPr lang="en-US" dirty="0"/>
              <a:t> et al. 2011</a:t>
            </a:r>
          </a:p>
        </p:txBody>
      </p:sp>
    </p:spTree>
    <p:extLst>
      <p:ext uri="{BB962C8B-B14F-4D97-AF65-F5344CB8AC3E}">
        <p14:creationId xmlns:p14="http://schemas.microsoft.com/office/powerpoint/2010/main" val="4093527885"/>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n</a:t>
            </a:r>
            <a:endParaRPr lang="en-US" dirty="0"/>
          </a:p>
        </p:txBody>
      </p:sp>
      <p:pic>
        <p:nvPicPr>
          <p:cNvPr id="6" name="Picture 5" descr="Screen Shot 2015-04-30 at 7.19.14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41300"/>
            <a:ext cx="9144000" cy="6369269"/>
          </a:xfrm>
          <a:prstGeom prst="rect">
            <a:avLst/>
          </a:prstGeom>
        </p:spPr>
      </p:pic>
    </p:spTree>
    <p:extLst>
      <p:ext uri="{BB962C8B-B14F-4D97-AF65-F5344CB8AC3E}">
        <p14:creationId xmlns:p14="http://schemas.microsoft.com/office/powerpoint/2010/main" val="359443938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Fishing vs energy vs tourism (White et al. 2012)</a:t>
            </a:r>
            <a:endParaRPr lang="en-US" dirty="0"/>
          </a:p>
        </p:txBody>
      </p:sp>
      <p:pic>
        <p:nvPicPr>
          <p:cNvPr id="6" name="Picture 5"/>
          <p:cNvPicPr>
            <a:picLocks noChangeAspect="1"/>
          </p:cNvPicPr>
          <p:nvPr/>
        </p:nvPicPr>
        <p:blipFill>
          <a:blip r:embed="rId2"/>
          <a:stretch>
            <a:fillRect/>
          </a:stretch>
        </p:blipFill>
        <p:spPr>
          <a:xfrm>
            <a:off x="1676720" y="872282"/>
            <a:ext cx="6407913" cy="6115593"/>
          </a:xfrm>
          <a:prstGeom prst="rect">
            <a:avLst/>
          </a:prstGeom>
        </p:spPr>
      </p:pic>
    </p:spTree>
    <p:extLst>
      <p:ext uri="{BB962C8B-B14F-4D97-AF65-F5344CB8AC3E}">
        <p14:creationId xmlns:p14="http://schemas.microsoft.com/office/powerpoint/2010/main" val="1435114275"/>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Right whales in Massachusetts, shipping lanes</a:t>
            </a:r>
            <a:endParaRPr lang="en-US" dirty="0"/>
          </a:p>
        </p:txBody>
      </p:sp>
      <p:sp>
        <p:nvSpPr>
          <p:cNvPr id="3" name="Content Placeholder 2"/>
          <p:cNvSpPr>
            <a:spLocks noGrp="1"/>
          </p:cNvSpPr>
          <p:nvPr>
            <p:ph idx="1"/>
          </p:nvPr>
        </p:nvSpPr>
        <p:spPr>
          <a:xfrm>
            <a:off x="457200" y="1051870"/>
            <a:ext cx="3378820" cy="5047847"/>
          </a:xfrm>
        </p:spPr>
        <p:txBody>
          <a:bodyPr>
            <a:normAutofit lnSpcReduction="10000"/>
          </a:bodyPr>
          <a:lstStyle/>
          <a:p>
            <a:r>
              <a:rPr lang="en-US" sz="2400" dirty="0"/>
              <a:t>Risk analysis of </a:t>
            </a:r>
            <a:r>
              <a:rPr lang="en-US" sz="2400" dirty="0" smtClean="0"/>
              <a:t>ship-strike </a:t>
            </a:r>
            <a:r>
              <a:rPr lang="en-US" sz="2400" dirty="0"/>
              <a:t>to whales using maps of whale sightings, habitats, human uses and information on whale feeding </a:t>
            </a:r>
            <a:r>
              <a:rPr lang="en-US" sz="2400" dirty="0" smtClean="0"/>
              <a:t>ecology.</a:t>
            </a:r>
          </a:p>
          <a:p>
            <a:endParaRPr lang="en-US" sz="2400" dirty="0" smtClean="0"/>
          </a:p>
          <a:p>
            <a:r>
              <a:rPr lang="en-US" sz="2400" dirty="0" smtClean="0"/>
              <a:t>Shifted shipping lane to reduce ship-strikes.</a:t>
            </a:r>
            <a:endParaRPr lang="en-US" dirty="0" smtClean="0"/>
          </a:p>
          <a:p>
            <a:pPr marL="0" indent="0">
              <a:buNone/>
            </a:pPr>
            <a:endParaRPr lang="en-US" dirty="0" smtClean="0"/>
          </a:p>
          <a:p>
            <a:pPr marL="0" indent="0">
              <a:buNone/>
            </a:pPr>
            <a:r>
              <a:rPr lang="en-US" sz="2400" dirty="0" smtClean="0"/>
              <a:t>(NOAA Office of Protected Resources)</a:t>
            </a:r>
            <a:endParaRPr lang="en-US" sz="2400" dirty="0"/>
          </a:p>
        </p:txBody>
      </p:sp>
      <p:pic>
        <p:nvPicPr>
          <p:cNvPr id="1026" name="Picture 2" descr="http://stellwagen.noaa.gov/images/sb_sci_tss_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80442" y="1252855"/>
            <a:ext cx="5066003" cy="44454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58835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err="1" smtClean="0"/>
              <a:t>hr</a:t>
            </a:r>
            <a:endParaRPr lang="en-US" dirty="0"/>
          </a:p>
        </p:txBody>
      </p:sp>
      <p:pic>
        <p:nvPicPr>
          <p:cNvPr id="4" name="Picture 3" descr="Screen Shot 2015-04-30 at 7.23.38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82600"/>
            <a:ext cx="9144000" cy="5892800"/>
          </a:xfrm>
          <a:prstGeom prst="rect">
            <a:avLst/>
          </a:prstGeom>
        </p:spPr>
      </p:pic>
    </p:spTree>
    <p:extLst>
      <p:ext uri="{BB962C8B-B14F-4D97-AF65-F5344CB8AC3E}">
        <p14:creationId xmlns:p14="http://schemas.microsoft.com/office/powerpoint/2010/main" val="226700469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Mapping for </a:t>
            </a:r>
            <a:r>
              <a:rPr lang="en-US" dirty="0"/>
              <a:t>v</a:t>
            </a:r>
            <a:r>
              <a:rPr lang="en-US" dirty="0" smtClean="0"/>
              <a:t>aluation of ecosystem services</a:t>
            </a:r>
            <a:endParaRPr lang="en-US" dirty="0"/>
          </a:p>
        </p:txBody>
      </p:sp>
      <p:sp>
        <p:nvSpPr>
          <p:cNvPr id="3" name="Content Placeholder 2"/>
          <p:cNvSpPr>
            <a:spLocks noGrp="1"/>
          </p:cNvSpPr>
          <p:nvPr>
            <p:ph idx="1"/>
          </p:nvPr>
        </p:nvSpPr>
        <p:spPr/>
        <p:txBody>
          <a:bodyPr/>
          <a:lstStyle/>
          <a:p>
            <a:pPr marL="0" indent="0">
              <a:buNone/>
            </a:pPr>
            <a:r>
              <a:rPr lang="en-US" dirty="0" smtClean="0"/>
              <a:t>Mapping </a:t>
            </a:r>
            <a:r>
              <a:rPr lang="en-US" dirty="0"/>
              <a:t>of service provision using empirically derived relations between service observations and landscape properties</a:t>
            </a:r>
            <a:r>
              <a:rPr lang="en-US" dirty="0" smtClean="0"/>
              <a:t>.</a:t>
            </a:r>
          </a:p>
          <a:p>
            <a:pPr marL="0" indent="0">
              <a:buNone/>
            </a:pPr>
            <a:r>
              <a:rPr lang="en-US" dirty="0" smtClean="0"/>
              <a:t>(de Groot et al. 2010)</a:t>
            </a:r>
            <a:endParaRPr lang="en-US" dirty="0"/>
          </a:p>
          <a:p>
            <a:endParaRPr lang="en-US" dirty="0"/>
          </a:p>
        </p:txBody>
      </p:sp>
      <p:pic>
        <p:nvPicPr>
          <p:cNvPr id="4" name="Picture 2" descr="http://ars.els-cdn.com/content/image/1-s2.0-S1476945X09000968-gr5.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74801" y="4054676"/>
            <a:ext cx="5835650" cy="16872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2256168"/>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Valuation of ecosystem services</a:t>
            </a:r>
            <a:endParaRPr lang="en-US" dirty="0"/>
          </a:p>
        </p:txBody>
      </p:sp>
      <p:sp>
        <p:nvSpPr>
          <p:cNvPr id="3" name="Content Placeholder 2"/>
          <p:cNvSpPr>
            <a:spLocks noGrp="1"/>
          </p:cNvSpPr>
          <p:nvPr>
            <p:ph idx="1"/>
          </p:nvPr>
        </p:nvSpPr>
        <p:spPr>
          <a:xfrm>
            <a:off x="457200" y="1051870"/>
            <a:ext cx="4219575" cy="5588417"/>
          </a:xfrm>
        </p:spPr>
        <p:txBody>
          <a:bodyPr>
            <a:normAutofit lnSpcReduction="10000"/>
          </a:bodyPr>
          <a:lstStyle/>
          <a:p>
            <a:pPr marL="0" indent="0">
              <a:buNone/>
            </a:pPr>
            <a:r>
              <a:rPr lang="en-US" dirty="0" smtClean="0"/>
              <a:t>Results often show </a:t>
            </a:r>
            <a:r>
              <a:rPr lang="en-US" dirty="0"/>
              <a:t>that when all factors are taken into account properly, multi-functional sustainable use </a:t>
            </a:r>
            <a:r>
              <a:rPr lang="en-US" dirty="0" smtClean="0"/>
              <a:t>cab be </a:t>
            </a:r>
            <a:r>
              <a:rPr lang="en-US" dirty="0"/>
              <a:t>economically more beneficial than conversion into singe-function </a:t>
            </a:r>
            <a:r>
              <a:rPr lang="en-US" dirty="0" smtClean="0"/>
              <a:t>use</a:t>
            </a:r>
          </a:p>
          <a:p>
            <a:pPr marL="0" indent="0">
              <a:buNone/>
            </a:pPr>
            <a:r>
              <a:rPr lang="en-US" dirty="0" smtClean="0"/>
              <a:t>(</a:t>
            </a:r>
            <a:r>
              <a:rPr lang="en-US" dirty="0" err="1" smtClean="0"/>
              <a:t>Balmford</a:t>
            </a:r>
            <a:r>
              <a:rPr lang="en-US" dirty="0" smtClean="0"/>
              <a:t> </a:t>
            </a:r>
            <a:r>
              <a:rPr lang="en-US" dirty="0"/>
              <a:t>et al., </a:t>
            </a:r>
            <a:r>
              <a:rPr lang="en-US" dirty="0" smtClean="0"/>
              <a:t>2002)</a:t>
            </a:r>
          </a:p>
          <a:p>
            <a:pPr marL="0" indent="0">
              <a:buNone/>
            </a:pPr>
            <a:r>
              <a:rPr lang="en-US" dirty="0" smtClean="0"/>
              <a:t>(de Groot et al. 2010)</a:t>
            </a:r>
          </a:p>
        </p:txBody>
      </p:sp>
      <p:pic>
        <p:nvPicPr>
          <p:cNvPr id="3076" name="Picture 4" descr="http://ars.els-cdn.com/content/image/1-s2.0-S1476945X09000968-gr7.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95849" y="1303337"/>
            <a:ext cx="3971925" cy="42766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3893154"/>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Integrated </a:t>
            </a:r>
            <a:r>
              <a:rPr lang="en-US" dirty="0"/>
              <a:t>Valuation of Ecosystem Services and </a:t>
            </a:r>
            <a:r>
              <a:rPr lang="en-US" dirty="0" smtClean="0"/>
              <a:t>Tradeoffs (</a:t>
            </a:r>
            <a:r>
              <a:rPr lang="en-US" dirty="0" err="1" smtClean="0"/>
              <a:t>InVEST</a:t>
            </a:r>
            <a:r>
              <a:rPr lang="en-US" dirty="0" smtClean="0"/>
              <a:t>)</a:t>
            </a:r>
            <a:endParaRPr lang="en-US" dirty="0"/>
          </a:p>
        </p:txBody>
      </p:sp>
      <p:sp>
        <p:nvSpPr>
          <p:cNvPr id="3" name="Content Placeholder 2"/>
          <p:cNvSpPr>
            <a:spLocks noGrp="1"/>
          </p:cNvSpPr>
          <p:nvPr>
            <p:ph idx="1"/>
          </p:nvPr>
        </p:nvSpPr>
        <p:spPr/>
        <p:txBody>
          <a:bodyPr>
            <a:normAutofit fontScale="92500" lnSpcReduction="10000"/>
          </a:bodyPr>
          <a:lstStyle/>
          <a:p>
            <a:pPr marL="0" indent="0">
              <a:buNone/>
            </a:pPr>
            <a:endParaRPr lang="en-US" sz="2800" dirty="0" smtClean="0"/>
          </a:p>
          <a:p>
            <a:pPr marL="0" indent="0">
              <a:buNone/>
            </a:pPr>
            <a:r>
              <a:rPr lang="en-US" sz="2800" dirty="0" smtClean="0"/>
              <a:t>Suite </a:t>
            </a:r>
            <a:r>
              <a:rPr lang="en-US" sz="2800" dirty="0"/>
              <a:t>of </a:t>
            </a:r>
            <a:r>
              <a:rPr lang="en-US" sz="2800" dirty="0" smtClean="0"/>
              <a:t>models </a:t>
            </a:r>
            <a:r>
              <a:rPr lang="en-US" sz="2800" dirty="0"/>
              <a:t>used to map and value </a:t>
            </a:r>
            <a:r>
              <a:rPr lang="en-US" sz="2800" dirty="0" smtClean="0"/>
              <a:t>goods </a:t>
            </a:r>
            <a:r>
              <a:rPr lang="en-US" sz="2800" dirty="0"/>
              <a:t>and </a:t>
            </a:r>
            <a:r>
              <a:rPr lang="en-US" sz="2800" dirty="0" smtClean="0"/>
              <a:t>services.</a:t>
            </a:r>
          </a:p>
          <a:p>
            <a:pPr marL="0" indent="0">
              <a:buNone/>
            </a:pPr>
            <a:r>
              <a:rPr lang="en-US" sz="2800" dirty="0" smtClean="0"/>
              <a:t>Designed to answer questions like:</a:t>
            </a:r>
          </a:p>
          <a:p>
            <a:pPr marL="0" indent="0">
              <a:buNone/>
            </a:pPr>
            <a:endParaRPr lang="en-US" sz="2800" dirty="0" smtClean="0"/>
          </a:p>
          <a:p>
            <a:r>
              <a:rPr lang="en-US" sz="2800" dirty="0" smtClean="0"/>
              <a:t>How </a:t>
            </a:r>
            <a:r>
              <a:rPr lang="en-US" sz="2800" dirty="0"/>
              <a:t>will a new coastal management plan impact seafood harvest, renewable energy production, and protection from storms</a:t>
            </a:r>
            <a:r>
              <a:rPr lang="en-US" sz="2800" dirty="0" smtClean="0"/>
              <a:t>?</a:t>
            </a:r>
            <a:endParaRPr lang="en-US" sz="2800" dirty="0"/>
          </a:p>
          <a:p>
            <a:r>
              <a:rPr lang="en-US" sz="2800" dirty="0"/>
              <a:t>Where would reforestation or protection achieve the greatest downstream water quality benefits</a:t>
            </a:r>
            <a:r>
              <a:rPr lang="en-US" sz="2800" dirty="0" smtClean="0"/>
              <a:t>?</a:t>
            </a:r>
            <a:endParaRPr lang="en-US" sz="2800" dirty="0"/>
          </a:p>
          <a:p>
            <a:r>
              <a:rPr lang="en-US" sz="2800" dirty="0" smtClean="0"/>
              <a:t>Which </a:t>
            </a:r>
            <a:r>
              <a:rPr lang="en-US" sz="2800" dirty="0"/>
              <a:t>parts of a watershed provide the greatest carbon sequestration, biodiversity, and tourism values</a:t>
            </a:r>
            <a:r>
              <a:rPr lang="en-US" sz="2800" dirty="0" smtClean="0"/>
              <a:t>?</a:t>
            </a:r>
          </a:p>
          <a:p>
            <a:pPr marL="0" indent="0">
              <a:buNone/>
            </a:pPr>
            <a:endParaRPr lang="en-US" sz="2800" dirty="0" smtClean="0"/>
          </a:p>
          <a:p>
            <a:pPr marL="0" indent="0">
              <a:buNone/>
            </a:pPr>
            <a:r>
              <a:rPr lang="en-US" sz="2800" dirty="0" smtClean="0"/>
              <a:t>(Natural Capital Project) </a:t>
            </a:r>
            <a:endParaRPr lang="en-US" sz="2800" dirty="0"/>
          </a:p>
        </p:txBody>
      </p:sp>
    </p:spTree>
    <p:extLst>
      <p:ext uri="{BB962C8B-B14F-4D97-AF65-F5344CB8AC3E}">
        <p14:creationId xmlns:p14="http://schemas.microsoft.com/office/powerpoint/2010/main" val="3687732770"/>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InVEST</a:t>
            </a:r>
            <a:endParaRPr lang="en-US" dirty="0"/>
          </a:p>
        </p:txBody>
      </p:sp>
      <p:sp>
        <p:nvSpPr>
          <p:cNvPr id="3" name="Content Placeholder 2"/>
          <p:cNvSpPr>
            <a:spLocks noGrp="1"/>
          </p:cNvSpPr>
          <p:nvPr>
            <p:ph idx="1"/>
          </p:nvPr>
        </p:nvSpPr>
        <p:spPr/>
        <p:txBody>
          <a:bodyPr/>
          <a:lstStyle/>
          <a:p>
            <a:endParaRPr lang="en-US" dirty="0"/>
          </a:p>
        </p:txBody>
      </p:sp>
      <p:pic>
        <p:nvPicPr>
          <p:cNvPr id="4" name="Picture 3" descr="Screen Shot 2015-04-30 at 9.12.32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7000" y="923589"/>
            <a:ext cx="6337300" cy="5716698"/>
          </a:xfrm>
          <a:prstGeom prst="rect">
            <a:avLst/>
          </a:prstGeom>
        </p:spPr>
      </p:pic>
    </p:spTree>
    <p:extLst>
      <p:ext uri="{BB962C8B-B14F-4D97-AF65-F5344CB8AC3E}">
        <p14:creationId xmlns:p14="http://schemas.microsoft.com/office/powerpoint/2010/main" val="341083084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InVEST</a:t>
            </a:r>
            <a:r>
              <a:rPr lang="en-US" dirty="0" smtClean="0"/>
              <a:t> output</a:t>
            </a:r>
            <a:endParaRPr lang="en-US" dirty="0"/>
          </a:p>
        </p:txBody>
      </p:sp>
      <p:sp>
        <p:nvSpPr>
          <p:cNvPr id="3" name="Content Placeholder 2"/>
          <p:cNvSpPr>
            <a:spLocks noGrp="1"/>
          </p:cNvSpPr>
          <p:nvPr>
            <p:ph idx="1"/>
          </p:nvPr>
        </p:nvSpPr>
        <p:spPr>
          <a:xfrm>
            <a:off x="190500" y="1051870"/>
            <a:ext cx="3848100" cy="5588417"/>
          </a:xfrm>
        </p:spPr>
        <p:txBody>
          <a:bodyPr/>
          <a:lstStyle/>
          <a:p>
            <a:r>
              <a:rPr lang="en-US" dirty="0" err="1" smtClean="0"/>
              <a:t>Guerry</a:t>
            </a:r>
            <a:r>
              <a:rPr lang="en-US" dirty="0" smtClean="0"/>
              <a:t> et al. 2012</a:t>
            </a:r>
          </a:p>
          <a:p>
            <a:endParaRPr lang="en-US" dirty="0"/>
          </a:p>
          <a:p>
            <a:r>
              <a:rPr lang="en-US" dirty="0" smtClean="0"/>
              <a:t>Spatial evaluation of management scenarios.</a:t>
            </a:r>
          </a:p>
          <a:p>
            <a:endParaRPr lang="en-US" dirty="0"/>
          </a:p>
          <a:p>
            <a:r>
              <a:rPr lang="en-US" dirty="0" smtClean="0"/>
              <a:t>Place-based emphasis.</a:t>
            </a:r>
          </a:p>
          <a:p>
            <a:r>
              <a:rPr lang="en-US" dirty="0" smtClean="0"/>
              <a:t>Combining datasets</a:t>
            </a:r>
          </a:p>
          <a:p>
            <a:r>
              <a:rPr lang="en-US" dirty="0" smtClean="0"/>
              <a:t>Generally static tool</a:t>
            </a:r>
          </a:p>
          <a:p>
            <a:endParaRPr lang="en-US" dirty="0" smtClean="0"/>
          </a:p>
          <a:p>
            <a:endParaRPr lang="en-US" dirty="0"/>
          </a:p>
        </p:txBody>
      </p:sp>
      <p:pic>
        <p:nvPicPr>
          <p:cNvPr id="5" name="Picture 4"/>
          <p:cNvPicPr>
            <a:picLocks noChangeAspect="1"/>
          </p:cNvPicPr>
          <p:nvPr/>
        </p:nvPicPr>
        <p:blipFill>
          <a:blip r:embed="rId2"/>
          <a:stretch>
            <a:fillRect/>
          </a:stretch>
        </p:blipFill>
        <p:spPr>
          <a:xfrm>
            <a:off x="3906157" y="0"/>
            <a:ext cx="5225143" cy="6858000"/>
          </a:xfrm>
          <a:prstGeom prst="rect">
            <a:avLst/>
          </a:prstGeom>
        </p:spPr>
      </p:pic>
    </p:spTree>
    <p:extLst>
      <p:ext uri="{BB962C8B-B14F-4D97-AF65-F5344CB8AC3E}">
        <p14:creationId xmlns:p14="http://schemas.microsoft.com/office/powerpoint/2010/main" val="282671540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Outstanding research questions for marine EBM</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What can we learn from how humans have interacted with coastal and marine environments in the past?</a:t>
            </a:r>
          </a:p>
          <a:p>
            <a:r>
              <a:rPr lang="en-US" dirty="0" smtClean="0"/>
              <a:t>How do we translate knowledge developed at the local scale to broader geographic scales?</a:t>
            </a:r>
          </a:p>
          <a:p>
            <a:r>
              <a:rPr lang="en-US" dirty="0" smtClean="0"/>
              <a:t>What are the cumulative impacts of human activities on ecosystem health and human well-being?</a:t>
            </a:r>
          </a:p>
          <a:p>
            <a:r>
              <a:rPr lang="en-US" dirty="0" smtClean="0"/>
              <a:t>How can trade-offs among ecosystem services and sectors be more systematically assessed?</a:t>
            </a:r>
          </a:p>
          <a:p>
            <a:r>
              <a:rPr lang="en-US" dirty="0" smtClean="0"/>
              <a:t>How do we evaluate the success of ecosystem-based management efforts?</a:t>
            </a:r>
          </a:p>
          <a:p>
            <a:pPr marL="0" indent="0" algn="r">
              <a:buNone/>
            </a:pPr>
            <a:r>
              <a:rPr lang="en-US" dirty="0" smtClean="0"/>
              <a:t>(McLeod &amp; Leslie 2009)</a:t>
            </a:r>
            <a:endParaRPr lang="en-US" dirty="0"/>
          </a:p>
        </p:txBody>
      </p:sp>
    </p:spTree>
    <p:extLst>
      <p:ext uri="{BB962C8B-B14F-4D97-AF65-F5344CB8AC3E}">
        <p14:creationId xmlns:p14="http://schemas.microsoft.com/office/powerpoint/2010/main" val="1587777850"/>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3746" name="Rectangle 2"/>
          <p:cNvSpPr>
            <a:spLocks noGrp="1" noChangeArrowheads="1"/>
          </p:cNvSpPr>
          <p:nvPr>
            <p:ph type="title"/>
          </p:nvPr>
        </p:nvSpPr>
        <p:spPr>
          <a:xfrm>
            <a:off x="152400" y="274638"/>
            <a:ext cx="8763000" cy="1143000"/>
          </a:xfrm>
        </p:spPr>
        <p:txBody>
          <a:bodyPr/>
          <a:lstStyle/>
          <a:p>
            <a:r>
              <a:rPr lang="en-US" sz="4000" dirty="0">
                <a:latin typeface="Arial" charset="0"/>
              </a:rPr>
              <a:t>One Main Theme Throughout Course</a:t>
            </a:r>
          </a:p>
        </p:txBody>
      </p:sp>
      <p:sp>
        <p:nvSpPr>
          <p:cNvPr id="543747" name="Rectangle 3"/>
          <p:cNvSpPr>
            <a:spLocks noGrp="1" noChangeArrowheads="1"/>
          </p:cNvSpPr>
          <p:nvPr>
            <p:ph type="body" idx="1"/>
          </p:nvPr>
        </p:nvSpPr>
        <p:spPr>
          <a:xfrm>
            <a:off x="152400" y="1600200"/>
            <a:ext cx="8839200" cy="4525963"/>
          </a:xfrm>
        </p:spPr>
        <p:txBody>
          <a:bodyPr/>
          <a:lstStyle/>
          <a:p>
            <a:pPr>
              <a:buFontTx/>
              <a:buNone/>
            </a:pPr>
            <a:endParaRPr lang="en-US" sz="4800" b="1" u="sng">
              <a:solidFill>
                <a:srgbClr val="660066"/>
              </a:solidFill>
            </a:endParaRPr>
          </a:p>
          <a:p>
            <a:pPr algn="ctr">
              <a:buFontTx/>
              <a:buNone/>
            </a:pPr>
            <a:r>
              <a:rPr lang="en-US" sz="4800" b="1" u="sng">
                <a:solidFill>
                  <a:srgbClr val="660066"/>
                </a:solidFill>
              </a:rPr>
              <a:t>CONFRONTING TRADEOFFS</a:t>
            </a:r>
          </a:p>
        </p:txBody>
      </p:sp>
    </p:spTree>
    <p:extLst>
      <p:ext uri="{BB962C8B-B14F-4D97-AF65-F5344CB8AC3E}">
        <p14:creationId xmlns:p14="http://schemas.microsoft.com/office/powerpoint/2010/main" val="3390683589"/>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EBM must ultimately include:</a:t>
            </a:r>
            <a:endParaRPr lang="en-US" dirty="0"/>
          </a:p>
        </p:txBody>
      </p:sp>
      <p:sp>
        <p:nvSpPr>
          <p:cNvPr id="3" name="Content Placeholder 2"/>
          <p:cNvSpPr>
            <a:spLocks noGrp="1"/>
          </p:cNvSpPr>
          <p:nvPr>
            <p:ph idx="1"/>
          </p:nvPr>
        </p:nvSpPr>
        <p:spPr/>
        <p:txBody>
          <a:bodyPr/>
          <a:lstStyle/>
          <a:p>
            <a:r>
              <a:rPr lang="en-US" dirty="0" smtClean="0"/>
              <a:t>A means for sectors to work toward a common goal.</a:t>
            </a:r>
          </a:p>
          <a:p>
            <a:r>
              <a:rPr lang="en-US" dirty="0" smtClean="0"/>
              <a:t>A mix of strategies to allow for protection and use.</a:t>
            </a:r>
          </a:p>
          <a:p>
            <a:r>
              <a:rPr lang="en-US" dirty="0" smtClean="0"/>
              <a:t>Long-term monitoring and research.</a:t>
            </a:r>
          </a:p>
          <a:p>
            <a:r>
              <a:rPr lang="en-US" dirty="0" smtClean="0"/>
              <a:t>Adaptive frameworks that</a:t>
            </a:r>
          </a:p>
          <a:p>
            <a:pPr lvl="1"/>
            <a:r>
              <a:rPr lang="en-US" dirty="0" smtClean="0"/>
              <a:t>Allow learning from management action</a:t>
            </a:r>
          </a:p>
          <a:p>
            <a:pPr lvl="1"/>
            <a:r>
              <a:rPr lang="en-US" dirty="0" smtClean="0"/>
              <a:t>Test alternate approaches</a:t>
            </a:r>
          </a:p>
          <a:p>
            <a:pPr lvl="1"/>
            <a:r>
              <a:rPr lang="en-US" dirty="0" smtClean="0"/>
              <a:t>Readjust as either knowledge or systems change.</a:t>
            </a:r>
            <a:endParaRPr lang="en-US" dirty="0"/>
          </a:p>
          <a:p>
            <a:pPr marL="457200" lvl="1" indent="0" algn="r">
              <a:buNone/>
            </a:pPr>
            <a:r>
              <a:rPr lang="en-US" dirty="0" smtClean="0"/>
              <a:t>(McLeod &amp; Leslie 2009)</a:t>
            </a:r>
          </a:p>
        </p:txBody>
      </p:sp>
    </p:spTree>
    <p:extLst>
      <p:ext uri="{BB962C8B-B14F-4D97-AF65-F5344CB8AC3E}">
        <p14:creationId xmlns:p14="http://schemas.microsoft.com/office/powerpoint/2010/main" val="24758914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Doing EBFM	</a:t>
            </a:r>
            <a:endParaRPr lang="en-US" dirty="0"/>
          </a:p>
        </p:txBody>
      </p:sp>
      <p:sp>
        <p:nvSpPr>
          <p:cNvPr id="3" name="Content Placeholder 2"/>
          <p:cNvSpPr>
            <a:spLocks noGrp="1"/>
          </p:cNvSpPr>
          <p:nvPr>
            <p:ph idx="1"/>
          </p:nvPr>
        </p:nvSpPr>
        <p:spPr/>
        <p:txBody>
          <a:bodyPr/>
          <a:lstStyle/>
          <a:p>
            <a:pPr marL="0" indent="0">
              <a:buNone/>
            </a:pPr>
            <a:r>
              <a:rPr lang="en-US" dirty="0" smtClean="0"/>
              <a:t>Questions?</a:t>
            </a:r>
            <a:endParaRPr lang="en-US" dirty="0"/>
          </a:p>
        </p:txBody>
      </p:sp>
    </p:spTree>
    <p:extLst>
      <p:ext uri="{BB962C8B-B14F-4D97-AF65-F5344CB8AC3E}">
        <p14:creationId xmlns:p14="http://schemas.microsoft.com/office/powerpoint/2010/main" val="4145949158"/>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Next?</a:t>
            </a:r>
            <a:endParaRPr lang="en-US" dirty="0"/>
          </a:p>
        </p:txBody>
      </p:sp>
      <p:sp>
        <p:nvSpPr>
          <p:cNvPr id="3" name="Content Placeholder 2"/>
          <p:cNvSpPr>
            <a:spLocks noGrp="1"/>
          </p:cNvSpPr>
          <p:nvPr>
            <p:ph idx="1"/>
          </p:nvPr>
        </p:nvSpPr>
        <p:spPr/>
        <p:txBody>
          <a:bodyPr>
            <a:normAutofit lnSpcReduction="10000"/>
          </a:bodyPr>
          <a:lstStyle/>
          <a:p>
            <a:r>
              <a:rPr lang="en-US" dirty="0" smtClean="0"/>
              <a:t>Final Exam: Project Presentations</a:t>
            </a:r>
          </a:p>
          <a:p>
            <a:endParaRPr lang="en-US" dirty="0"/>
          </a:p>
          <a:p>
            <a:r>
              <a:rPr lang="en-US" dirty="0"/>
              <a:t>Conference style</a:t>
            </a:r>
          </a:p>
          <a:p>
            <a:endParaRPr lang="en-US" dirty="0"/>
          </a:p>
          <a:p>
            <a:r>
              <a:rPr lang="en-US" dirty="0"/>
              <a:t>20 minute time slots</a:t>
            </a:r>
          </a:p>
          <a:p>
            <a:pPr lvl="1"/>
            <a:r>
              <a:rPr lang="en-US" dirty="0"/>
              <a:t>15 minutes presentation</a:t>
            </a:r>
          </a:p>
          <a:p>
            <a:pPr lvl="1"/>
            <a:r>
              <a:rPr lang="en-US" dirty="0"/>
              <a:t>  5 minutes for questions</a:t>
            </a:r>
          </a:p>
          <a:p>
            <a:endParaRPr lang="en-US" dirty="0"/>
          </a:p>
          <a:p>
            <a:r>
              <a:rPr lang="en-US" dirty="0"/>
              <a:t>Overview of paper</a:t>
            </a:r>
          </a:p>
          <a:p>
            <a:r>
              <a:rPr lang="en-US" dirty="0"/>
              <a:t>Key Points</a:t>
            </a:r>
          </a:p>
          <a:p>
            <a:endParaRPr lang="en-US" dirty="0" smtClean="0"/>
          </a:p>
          <a:p>
            <a:endParaRPr lang="en-US" dirty="0" smtClean="0"/>
          </a:p>
        </p:txBody>
      </p:sp>
    </p:spTree>
    <p:extLst>
      <p:ext uri="{BB962C8B-B14F-4D97-AF65-F5344CB8AC3E}">
        <p14:creationId xmlns:p14="http://schemas.microsoft.com/office/powerpoint/2010/main" val="847926317"/>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Simplified Schedule</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96989933"/>
              </p:ext>
            </p:extLst>
          </p:nvPr>
        </p:nvGraphicFramePr>
        <p:xfrm>
          <a:off x="470029" y="872921"/>
          <a:ext cx="8229600" cy="5933440"/>
        </p:xfrm>
        <a:graphic>
          <a:graphicData uri="http://schemas.openxmlformats.org/drawingml/2006/table">
            <a:tbl>
              <a:tblPr firstRow="1" bandRow="1">
                <a:tableStyleId>{5C22544A-7EE6-4342-B048-85BDC9FD1C3A}</a:tableStyleId>
              </a:tblPr>
              <a:tblGrid>
                <a:gridCol w="1018156"/>
                <a:gridCol w="1347064"/>
                <a:gridCol w="5864380"/>
              </a:tblGrid>
              <a:tr h="370840">
                <a:tc>
                  <a:txBody>
                    <a:bodyPr/>
                    <a:lstStyle/>
                    <a:p>
                      <a:r>
                        <a:rPr lang="en-US" dirty="0" smtClean="0"/>
                        <a:t>Week</a:t>
                      </a:r>
                      <a:endParaRPr lang="en-US" dirty="0"/>
                    </a:p>
                  </a:txBody>
                  <a:tcPr/>
                </a:tc>
                <a:tc>
                  <a:txBody>
                    <a:bodyPr/>
                    <a:lstStyle/>
                    <a:p>
                      <a:r>
                        <a:rPr lang="en-US" dirty="0" smtClean="0"/>
                        <a:t>Theme</a:t>
                      </a:r>
                      <a:endParaRPr lang="en-US" dirty="0"/>
                    </a:p>
                  </a:txBody>
                  <a:tcPr/>
                </a:tc>
                <a:tc>
                  <a:txBody>
                    <a:bodyPr/>
                    <a:lstStyle/>
                    <a:p>
                      <a:r>
                        <a:rPr lang="en-US" dirty="0" smtClean="0"/>
                        <a:t>Topic</a:t>
                      </a:r>
                      <a:endParaRPr lang="en-US" dirty="0"/>
                    </a:p>
                  </a:txBody>
                  <a:tcPr/>
                </a:tc>
              </a:tr>
              <a:tr h="370840">
                <a:tc>
                  <a:txBody>
                    <a:bodyPr/>
                    <a:lstStyle/>
                    <a:p>
                      <a:r>
                        <a:rPr lang="en-US" dirty="0" smtClean="0">
                          <a:solidFill>
                            <a:schemeClr val="tx1"/>
                          </a:solidFill>
                        </a:rPr>
                        <a:t>1/30</a:t>
                      </a:r>
                      <a:endParaRPr lang="en-US" dirty="0">
                        <a:solidFill>
                          <a:schemeClr val="tx1"/>
                        </a:solidFill>
                      </a:endParaRPr>
                    </a:p>
                  </a:txBody>
                  <a:tcPr/>
                </a:tc>
                <a:tc>
                  <a:txBody>
                    <a:bodyPr/>
                    <a:lstStyle/>
                    <a:p>
                      <a:r>
                        <a:rPr lang="en-US" dirty="0" smtClean="0">
                          <a:solidFill>
                            <a:schemeClr val="tx1"/>
                          </a:solidFill>
                        </a:rPr>
                        <a:t>Context</a:t>
                      </a:r>
                      <a:endParaRPr lang="en-US" dirty="0">
                        <a:solidFill>
                          <a:schemeClr val="tx1"/>
                        </a:solidFill>
                      </a:endParaRPr>
                    </a:p>
                  </a:txBody>
                  <a:tcPr/>
                </a:tc>
                <a:tc>
                  <a:txBody>
                    <a:bodyPr/>
                    <a:lstStyle/>
                    <a:p>
                      <a:r>
                        <a:rPr lang="en-US" dirty="0" smtClean="0">
                          <a:solidFill>
                            <a:schemeClr val="tx1"/>
                          </a:solidFill>
                        </a:rPr>
                        <a:t>Introduction, What is EBFM?</a:t>
                      </a:r>
                      <a:endParaRPr lang="en-US" dirty="0">
                        <a:solidFill>
                          <a:schemeClr val="tx1"/>
                        </a:solidFill>
                      </a:endParaRPr>
                    </a:p>
                  </a:txBody>
                  <a:tcPr/>
                </a:tc>
              </a:tr>
              <a:tr h="370840">
                <a:tc>
                  <a:txBody>
                    <a:bodyPr/>
                    <a:lstStyle/>
                    <a:p>
                      <a:r>
                        <a:rPr lang="en-US" dirty="0" smtClean="0">
                          <a:solidFill>
                            <a:schemeClr val="tx1"/>
                          </a:solidFill>
                        </a:rPr>
                        <a:t>2/6</a:t>
                      </a:r>
                      <a:endParaRPr lang="en-US" dirty="0">
                        <a:solidFill>
                          <a:schemeClr val="tx1"/>
                        </a:solidFill>
                      </a:endParaRPr>
                    </a:p>
                  </a:txBody>
                  <a:tcPr/>
                </a:tc>
                <a:tc>
                  <a:txBody>
                    <a:bodyPr/>
                    <a:lstStyle/>
                    <a:p>
                      <a:endParaRPr lang="en-US" dirty="0">
                        <a:solidFill>
                          <a:schemeClr val="tx1"/>
                        </a:solidFill>
                      </a:endParaRPr>
                    </a:p>
                  </a:txBody>
                  <a:tcPr/>
                </a:tc>
                <a:tc>
                  <a:txBody>
                    <a:bodyPr/>
                    <a:lstStyle/>
                    <a:p>
                      <a:r>
                        <a:rPr lang="en-US" dirty="0" smtClean="0">
                          <a:solidFill>
                            <a:schemeClr val="tx1"/>
                          </a:solidFill>
                        </a:rPr>
                        <a:t>Challenges facing fisheries,</a:t>
                      </a:r>
                      <a:r>
                        <a:rPr lang="en-US" baseline="0" dirty="0" smtClean="0">
                          <a:solidFill>
                            <a:schemeClr val="tx1"/>
                          </a:solidFill>
                        </a:rPr>
                        <a:t> what can EBFM offer?</a:t>
                      </a:r>
                      <a:endParaRPr lang="en-US" dirty="0">
                        <a:solidFill>
                          <a:schemeClr val="tx1"/>
                        </a:solidFill>
                      </a:endParaRPr>
                    </a:p>
                  </a:txBody>
                  <a:tcPr/>
                </a:tc>
              </a:tr>
              <a:tr h="370840">
                <a:tc>
                  <a:txBody>
                    <a:bodyPr/>
                    <a:lstStyle/>
                    <a:p>
                      <a:r>
                        <a:rPr lang="en-US" dirty="0" smtClean="0"/>
                        <a:t>2/13</a:t>
                      </a:r>
                      <a:endParaRPr lang="en-US" dirty="0"/>
                    </a:p>
                  </a:txBody>
                  <a:tcPr/>
                </a:tc>
                <a:tc>
                  <a:txBody>
                    <a:bodyPr/>
                    <a:lstStyle/>
                    <a:p>
                      <a:endParaRPr lang="en-US" dirty="0"/>
                    </a:p>
                  </a:txBody>
                  <a:tcPr/>
                </a:tc>
                <a:tc>
                  <a:txBody>
                    <a:bodyPr/>
                    <a:lstStyle/>
                    <a:p>
                      <a:r>
                        <a:rPr lang="en-US" dirty="0" smtClean="0"/>
                        <a:t>Guest lecture:</a:t>
                      </a:r>
                      <a:r>
                        <a:rPr lang="en-US" baseline="0" dirty="0" smtClean="0"/>
                        <a:t> case studies of EBFM</a:t>
                      </a:r>
                      <a:endParaRPr lang="en-US" dirty="0"/>
                    </a:p>
                  </a:txBody>
                  <a:tcPr/>
                </a:tc>
              </a:tr>
              <a:tr h="370840">
                <a:tc>
                  <a:txBody>
                    <a:bodyPr/>
                    <a:lstStyle/>
                    <a:p>
                      <a:r>
                        <a:rPr lang="en-US" dirty="0" smtClean="0">
                          <a:solidFill>
                            <a:schemeClr val="tx1"/>
                          </a:solidFill>
                        </a:rPr>
                        <a:t>2/20</a:t>
                      </a:r>
                      <a:endParaRPr lang="en-US" dirty="0">
                        <a:solidFill>
                          <a:schemeClr val="tx1"/>
                        </a:solidFill>
                      </a:endParaRPr>
                    </a:p>
                  </a:txBody>
                  <a:tcPr/>
                </a:tc>
                <a:tc>
                  <a:txBody>
                    <a:bodyPr/>
                    <a:lstStyle/>
                    <a:p>
                      <a:endParaRPr lang="en-US" dirty="0">
                        <a:solidFill>
                          <a:schemeClr val="tx1"/>
                        </a:solidFill>
                      </a:endParaRPr>
                    </a:p>
                  </a:txBody>
                  <a:tcPr/>
                </a:tc>
                <a:tc>
                  <a:txBody>
                    <a:bodyPr/>
                    <a:lstStyle/>
                    <a:p>
                      <a:r>
                        <a:rPr lang="en-US" dirty="0" smtClean="0">
                          <a:solidFill>
                            <a:schemeClr val="tx1"/>
                          </a:solidFill>
                        </a:rPr>
                        <a:t>Types of advice, decision theories,</a:t>
                      </a:r>
                      <a:r>
                        <a:rPr lang="en-US" baseline="0" dirty="0" smtClean="0">
                          <a:solidFill>
                            <a:schemeClr val="tx1"/>
                          </a:solidFill>
                        </a:rPr>
                        <a:t> </a:t>
                      </a:r>
                      <a:r>
                        <a:rPr lang="en-US" dirty="0" smtClean="0">
                          <a:solidFill>
                            <a:schemeClr val="tx1"/>
                          </a:solidFill>
                        </a:rPr>
                        <a:t>goal-setting</a:t>
                      </a:r>
                      <a:endParaRPr lang="en-US" dirty="0">
                        <a:solidFill>
                          <a:schemeClr val="tx1"/>
                        </a:solidFill>
                      </a:endParaRPr>
                    </a:p>
                  </a:txBody>
                  <a:tcPr/>
                </a:tc>
              </a:tr>
              <a:tr h="370840">
                <a:tc>
                  <a:txBody>
                    <a:bodyPr/>
                    <a:lstStyle/>
                    <a:p>
                      <a:r>
                        <a:rPr lang="en-US" dirty="0" smtClean="0">
                          <a:solidFill>
                            <a:schemeClr val="tx1"/>
                          </a:solidFill>
                        </a:rPr>
                        <a:t>2/27</a:t>
                      </a:r>
                      <a:endParaRPr lang="en-US" dirty="0">
                        <a:solidFill>
                          <a:schemeClr val="tx1"/>
                        </a:solidFill>
                      </a:endParaRP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solidFill>
                            <a:schemeClr val="tx1"/>
                          </a:solidFill>
                        </a:rPr>
                        <a:t>Operational</a:t>
                      </a:r>
                    </a:p>
                  </a:txBody>
                  <a:tcPr/>
                </a:tc>
                <a:tc>
                  <a:txBody>
                    <a:bodyPr/>
                    <a:lstStyle/>
                    <a:p>
                      <a:r>
                        <a:rPr lang="en-US" dirty="0" err="1" smtClean="0">
                          <a:solidFill>
                            <a:schemeClr val="tx1"/>
                          </a:solidFill>
                        </a:rPr>
                        <a:t>Bycatch</a:t>
                      </a:r>
                      <a:r>
                        <a:rPr lang="en-US" dirty="0" smtClean="0">
                          <a:solidFill>
                            <a:schemeClr val="tx1"/>
                          </a:solidFill>
                        </a:rPr>
                        <a:t>, habitat, and spatial management</a:t>
                      </a:r>
                      <a:endParaRPr lang="en-US" dirty="0">
                        <a:solidFill>
                          <a:schemeClr val="tx1"/>
                        </a:solidFill>
                      </a:endParaRPr>
                    </a:p>
                  </a:txBody>
                  <a:tcPr/>
                </a:tc>
              </a:tr>
              <a:tr h="370840">
                <a:tc>
                  <a:txBody>
                    <a:bodyPr/>
                    <a:lstStyle/>
                    <a:p>
                      <a:r>
                        <a:rPr lang="en-US" dirty="0" smtClean="0">
                          <a:solidFill>
                            <a:schemeClr val="tx1"/>
                          </a:solidFill>
                        </a:rPr>
                        <a:t>3/6</a:t>
                      </a:r>
                      <a:endParaRPr lang="en-US" dirty="0">
                        <a:solidFill>
                          <a:schemeClr val="tx1"/>
                        </a:solidFill>
                      </a:endParaRPr>
                    </a:p>
                  </a:txBody>
                  <a:tcPr/>
                </a:tc>
                <a:tc>
                  <a:txBody>
                    <a:bodyPr/>
                    <a:lstStyle/>
                    <a:p>
                      <a:endParaRPr lang="en-US" dirty="0">
                        <a:solidFill>
                          <a:schemeClr val="tx1"/>
                        </a:solidFill>
                      </a:endParaRPr>
                    </a:p>
                  </a:txBody>
                  <a:tcPr/>
                </a:tc>
                <a:tc>
                  <a:txBody>
                    <a:bodyPr/>
                    <a:lstStyle/>
                    <a:p>
                      <a:r>
                        <a:rPr lang="en-US" dirty="0" smtClean="0">
                          <a:solidFill>
                            <a:schemeClr val="tx1"/>
                          </a:solidFill>
                        </a:rPr>
                        <a:t>Ecosystem indicators</a:t>
                      </a:r>
                      <a:endParaRPr lang="en-US" dirty="0">
                        <a:solidFill>
                          <a:schemeClr val="tx1"/>
                        </a:solidFill>
                      </a:endParaRPr>
                    </a:p>
                  </a:txBody>
                  <a:tcPr/>
                </a:tc>
              </a:tr>
              <a:tr h="370840">
                <a:tc>
                  <a:txBody>
                    <a:bodyPr/>
                    <a:lstStyle/>
                    <a:p>
                      <a:r>
                        <a:rPr lang="en-US" sz="1800" dirty="0" smtClean="0">
                          <a:solidFill>
                            <a:schemeClr val="tx1"/>
                          </a:solidFill>
                        </a:rPr>
                        <a:t>3/13</a:t>
                      </a:r>
                      <a:endParaRPr lang="en-US" sz="1800" dirty="0">
                        <a:solidFill>
                          <a:schemeClr val="tx1"/>
                        </a:solidFill>
                      </a:endParaRPr>
                    </a:p>
                  </a:txBody>
                  <a:tcPr/>
                </a:tc>
                <a:tc>
                  <a:txBody>
                    <a:bodyPr/>
                    <a:lstStyle/>
                    <a:p>
                      <a:endParaRPr lang="en-US" sz="1800" dirty="0">
                        <a:solidFill>
                          <a:schemeClr val="tx1"/>
                        </a:solidFill>
                      </a:endParaRPr>
                    </a:p>
                  </a:txBody>
                  <a:tcPr/>
                </a:tc>
                <a:tc>
                  <a:txBody>
                    <a:bodyPr/>
                    <a:lstStyle/>
                    <a:p>
                      <a:r>
                        <a:rPr lang="en-US" sz="1800" dirty="0" smtClean="0">
                          <a:solidFill>
                            <a:schemeClr val="tx1"/>
                          </a:solidFill>
                        </a:rPr>
                        <a:t>Extended single-species and multispecies</a:t>
                      </a:r>
                      <a:r>
                        <a:rPr lang="en-US" sz="1800" baseline="0" dirty="0" smtClean="0">
                          <a:solidFill>
                            <a:schemeClr val="tx1"/>
                          </a:solidFill>
                        </a:rPr>
                        <a:t> models</a:t>
                      </a:r>
                      <a:endParaRPr lang="en-US" sz="1800" dirty="0">
                        <a:solidFill>
                          <a:schemeClr val="tx1"/>
                        </a:solidFill>
                      </a:endParaRPr>
                    </a:p>
                  </a:txBody>
                  <a:tcPr/>
                </a:tc>
              </a:tr>
              <a:tr h="370840">
                <a:tc>
                  <a:txBody>
                    <a:bodyPr/>
                    <a:lstStyle/>
                    <a:p>
                      <a:r>
                        <a:rPr lang="en-US" dirty="0" smtClean="0"/>
                        <a:t>3/20</a:t>
                      </a:r>
                      <a:endParaRPr lang="en-US" dirty="0"/>
                    </a:p>
                  </a:txBody>
                  <a:tcPr/>
                </a:tc>
                <a:tc>
                  <a:txBody>
                    <a:bodyPr/>
                    <a:lstStyle/>
                    <a:p>
                      <a:endParaRPr lang="en-US" dirty="0"/>
                    </a:p>
                  </a:txBody>
                  <a:tcPr/>
                </a:tc>
                <a:tc>
                  <a:txBody>
                    <a:bodyPr/>
                    <a:lstStyle/>
                    <a:p>
                      <a:r>
                        <a:rPr lang="en-US" dirty="0" smtClean="0"/>
                        <a:t>SPRING</a:t>
                      </a:r>
                      <a:r>
                        <a:rPr lang="en-US" baseline="0" dirty="0" smtClean="0"/>
                        <a:t> BREAK</a:t>
                      </a:r>
                      <a:endParaRPr lang="en-US" dirty="0"/>
                    </a:p>
                  </a:txBody>
                  <a:tcPr/>
                </a:tc>
              </a:tr>
              <a:tr h="370840">
                <a:tc>
                  <a:txBody>
                    <a:bodyPr/>
                    <a:lstStyle/>
                    <a:p>
                      <a:r>
                        <a:rPr lang="en-US" dirty="0" smtClean="0">
                          <a:solidFill>
                            <a:schemeClr val="tx1"/>
                          </a:solidFill>
                        </a:rPr>
                        <a:t>3/27</a:t>
                      </a:r>
                      <a:endParaRPr lang="en-US" dirty="0">
                        <a:solidFill>
                          <a:schemeClr val="tx1"/>
                        </a:solidFill>
                      </a:endParaRPr>
                    </a:p>
                  </a:txBody>
                  <a:tcPr/>
                </a:tc>
                <a:tc>
                  <a:txBody>
                    <a:bodyPr/>
                    <a:lstStyle/>
                    <a:p>
                      <a:endParaRPr lang="en-US" dirty="0">
                        <a:solidFill>
                          <a:schemeClr val="tx1"/>
                        </a:solidFill>
                      </a:endParaRPr>
                    </a:p>
                  </a:txBody>
                  <a:tcPr/>
                </a:tc>
                <a:tc>
                  <a:txBody>
                    <a:bodyPr/>
                    <a:lstStyle/>
                    <a:p>
                      <a:r>
                        <a:rPr lang="en-US" dirty="0" smtClean="0">
                          <a:solidFill>
                            <a:schemeClr val="tx1"/>
                          </a:solidFill>
                        </a:rPr>
                        <a:t>Aggregate and system</a:t>
                      </a:r>
                      <a:r>
                        <a:rPr lang="en-US" baseline="0" dirty="0" smtClean="0">
                          <a:solidFill>
                            <a:schemeClr val="tx1"/>
                          </a:solidFill>
                        </a:rPr>
                        <a:t> models</a:t>
                      </a:r>
                      <a:endParaRPr lang="en-US" dirty="0">
                        <a:solidFill>
                          <a:schemeClr val="tx1"/>
                        </a:solidFill>
                      </a:endParaRPr>
                    </a:p>
                  </a:txBody>
                  <a:tcPr/>
                </a:tc>
              </a:tr>
              <a:tr h="370840">
                <a:tc>
                  <a:txBody>
                    <a:bodyPr/>
                    <a:lstStyle/>
                    <a:p>
                      <a:r>
                        <a:rPr lang="en-US" dirty="0" smtClean="0">
                          <a:solidFill>
                            <a:schemeClr val="tx1"/>
                          </a:solidFill>
                        </a:rPr>
                        <a:t>4/3</a:t>
                      </a:r>
                      <a:endParaRPr lang="en-US" dirty="0">
                        <a:solidFill>
                          <a:schemeClr val="tx1"/>
                        </a:solidFill>
                      </a:endParaRPr>
                    </a:p>
                  </a:txBody>
                  <a:tcPr/>
                </a:tc>
                <a:tc>
                  <a:txBody>
                    <a:bodyPr/>
                    <a:lstStyle/>
                    <a:p>
                      <a:endParaRPr lang="en-US" dirty="0">
                        <a:solidFill>
                          <a:schemeClr val="tx1"/>
                        </a:solidFill>
                      </a:endParaRPr>
                    </a:p>
                  </a:txBody>
                  <a:tcPr/>
                </a:tc>
                <a:tc>
                  <a:txBody>
                    <a:bodyPr/>
                    <a:lstStyle/>
                    <a:p>
                      <a:r>
                        <a:rPr lang="en-US" dirty="0" smtClean="0">
                          <a:solidFill>
                            <a:schemeClr val="tx1"/>
                          </a:solidFill>
                        </a:rPr>
                        <a:t>Ecological risk</a:t>
                      </a:r>
                      <a:r>
                        <a:rPr lang="en-US" baseline="0" dirty="0" smtClean="0">
                          <a:solidFill>
                            <a:schemeClr val="tx1"/>
                          </a:solidFill>
                        </a:rPr>
                        <a:t> assessment</a:t>
                      </a:r>
                      <a:endParaRPr lang="en-US" dirty="0">
                        <a:solidFill>
                          <a:schemeClr val="tx1"/>
                        </a:solidFill>
                      </a:endParaRPr>
                    </a:p>
                  </a:txBody>
                  <a:tcPr/>
                </a:tc>
              </a:tr>
              <a:tr h="370840">
                <a:tc>
                  <a:txBody>
                    <a:bodyPr/>
                    <a:lstStyle/>
                    <a:p>
                      <a:r>
                        <a:rPr lang="en-US" dirty="0" smtClean="0">
                          <a:solidFill>
                            <a:schemeClr val="tx1"/>
                          </a:solidFill>
                        </a:rPr>
                        <a:t>4/10</a:t>
                      </a:r>
                      <a:endParaRPr lang="en-US" dirty="0">
                        <a:solidFill>
                          <a:schemeClr val="tx1"/>
                        </a:solidFill>
                      </a:endParaRPr>
                    </a:p>
                  </a:txBody>
                  <a:tcPr/>
                </a:tc>
                <a:tc>
                  <a:txBody>
                    <a:bodyPr/>
                    <a:lstStyle/>
                    <a:p>
                      <a:r>
                        <a:rPr lang="en-US" dirty="0" smtClean="0">
                          <a:solidFill>
                            <a:schemeClr val="tx1"/>
                          </a:solidFill>
                        </a:rPr>
                        <a:t>Institutional</a:t>
                      </a:r>
                      <a:endParaRPr lang="en-US" dirty="0">
                        <a:solidFill>
                          <a:schemeClr val="tx1"/>
                        </a:solidFill>
                      </a:endParaRPr>
                    </a:p>
                  </a:txBody>
                  <a:tcPr/>
                </a:tc>
                <a:tc>
                  <a:txBody>
                    <a:bodyPr/>
                    <a:lstStyle/>
                    <a:p>
                      <a:r>
                        <a:rPr lang="en-US" dirty="0" smtClean="0">
                          <a:solidFill>
                            <a:schemeClr val="tx1"/>
                          </a:solidFill>
                        </a:rPr>
                        <a:t>Societal</a:t>
                      </a:r>
                      <a:r>
                        <a:rPr lang="en-US" baseline="0" dirty="0" smtClean="0">
                          <a:solidFill>
                            <a:schemeClr val="tx1"/>
                          </a:solidFill>
                        </a:rPr>
                        <a:t> and economic considerations</a:t>
                      </a:r>
                      <a:endParaRPr lang="en-US" dirty="0">
                        <a:solidFill>
                          <a:schemeClr val="tx1"/>
                        </a:solidFill>
                      </a:endParaRPr>
                    </a:p>
                  </a:txBody>
                  <a:tcPr/>
                </a:tc>
              </a:tr>
              <a:tr h="370840">
                <a:tc>
                  <a:txBody>
                    <a:bodyPr/>
                    <a:lstStyle/>
                    <a:p>
                      <a:r>
                        <a:rPr lang="en-US" dirty="0" smtClean="0">
                          <a:solidFill>
                            <a:schemeClr val="tx1"/>
                          </a:solidFill>
                        </a:rPr>
                        <a:t>4/17</a:t>
                      </a:r>
                      <a:endParaRPr lang="en-US" dirty="0">
                        <a:solidFill>
                          <a:schemeClr val="tx1"/>
                        </a:solidFill>
                      </a:endParaRPr>
                    </a:p>
                  </a:txBody>
                  <a:tcPr/>
                </a:tc>
                <a:tc>
                  <a:txBody>
                    <a:bodyPr/>
                    <a:lstStyle/>
                    <a:p>
                      <a:endParaRPr lang="en-US">
                        <a:solidFill>
                          <a:schemeClr val="tx1"/>
                        </a:solidFill>
                      </a:endParaRPr>
                    </a:p>
                  </a:txBody>
                  <a:tcPr/>
                </a:tc>
                <a:tc>
                  <a:txBody>
                    <a:bodyPr/>
                    <a:lstStyle/>
                    <a:p>
                      <a:r>
                        <a:rPr lang="en-US" dirty="0" smtClean="0">
                          <a:solidFill>
                            <a:schemeClr val="tx1"/>
                          </a:solidFill>
                        </a:rPr>
                        <a:t>Governance</a:t>
                      </a:r>
                      <a:r>
                        <a:rPr lang="en-US" baseline="0" dirty="0" smtClean="0">
                          <a:solidFill>
                            <a:schemeClr val="tx1"/>
                          </a:solidFill>
                        </a:rPr>
                        <a:t> and management institutions</a:t>
                      </a:r>
                      <a:endParaRPr lang="en-US" dirty="0">
                        <a:solidFill>
                          <a:schemeClr val="tx1"/>
                        </a:solidFill>
                      </a:endParaRPr>
                    </a:p>
                  </a:txBody>
                  <a:tcPr/>
                </a:tc>
              </a:tr>
              <a:tr h="370840">
                <a:tc>
                  <a:txBody>
                    <a:bodyPr/>
                    <a:lstStyle/>
                    <a:p>
                      <a:r>
                        <a:rPr lang="en-US" dirty="0" smtClean="0">
                          <a:solidFill>
                            <a:schemeClr val="tx1"/>
                          </a:solidFill>
                        </a:rPr>
                        <a:t>4/24</a:t>
                      </a:r>
                      <a:endParaRPr lang="en-US" dirty="0">
                        <a:solidFill>
                          <a:schemeClr val="tx1"/>
                        </a:solidFill>
                      </a:endParaRPr>
                    </a:p>
                  </a:txBody>
                  <a:tcPr/>
                </a:tc>
                <a:tc>
                  <a:txBody>
                    <a:bodyPr/>
                    <a:lstStyle/>
                    <a:p>
                      <a:r>
                        <a:rPr lang="en-US" dirty="0" smtClean="0">
                          <a:solidFill>
                            <a:schemeClr val="tx1"/>
                          </a:solidFill>
                        </a:rPr>
                        <a:t>Holistic</a:t>
                      </a:r>
                      <a:endParaRPr lang="en-US" dirty="0">
                        <a:solidFill>
                          <a:schemeClr val="tx1"/>
                        </a:solidFill>
                      </a:endParaRPr>
                    </a:p>
                  </a:txBody>
                  <a:tcPr/>
                </a:tc>
                <a:tc>
                  <a:txBody>
                    <a:bodyPr/>
                    <a:lstStyle/>
                    <a:p>
                      <a:r>
                        <a:rPr lang="en-US" dirty="0" smtClean="0">
                          <a:solidFill>
                            <a:schemeClr val="tx1"/>
                          </a:solidFill>
                        </a:rPr>
                        <a:t>Evaluating tradeoffs</a:t>
                      </a:r>
                      <a:endParaRPr lang="en-US" dirty="0">
                        <a:solidFill>
                          <a:schemeClr val="tx1"/>
                        </a:solidFill>
                      </a:endParaRPr>
                    </a:p>
                  </a:txBody>
                  <a:tcPr/>
                </a:tc>
              </a:tr>
              <a:tr h="370840">
                <a:tc>
                  <a:txBody>
                    <a:bodyPr/>
                    <a:lstStyle/>
                    <a:p>
                      <a:r>
                        <a:rPr lang="en-US" dirty="0" smtClean="0">
                          <a:solidFill>
                            <a:schemeClr val="accent2"/>
                          </a:solidFill>
                        </a:rPr>
                        <a:t>5/1</a:t>
                      </a:r>
                      <a:endParaRPr lang="en-US" dirty="0">
                        <a:solidFill>
                          <a:schemeClr val="accent2"/>
                        </a:solidFill>
                      </a:endParaRPr>
                    </a:p>
                  </a:txBody>
                  <a:tcPr/>
                </a:tc>
                <a:tc>
                  <a:txBody>
                    <a:bodyPr/>
                    <a:lstStyle/>
                    <a:p>
                      <a:endParaRPr lang="en-US" dirty="0">
                        <a:solidFill>
                          <a:schemeClr val="accent2"/>
                        </a:solidFill>
                      </a:endParaRPr>
                    </a:p>
                  </a:txBody>
                  <a:tcPr/>
                </a:tc>
                <a:tc>
                  <a:txBody>
                    <a:bodyPr/>
                    <a:lstStyle/>
                    <a:p>
                      <a:r>
                        <a:rPr lang="en-US" dirty="0" smtClean="0">
                          <a:solidFill>
                            <a:schemeClr val="accent2"/>
                          </a:solidFill>
                        </a:rPr>
                        <a:t>Moving</a:t>
                      </a:r>
                      <a:r>
                        <a:rPr lang="en-US" baseline="0" dirty="0" smtClean="0">
                          <a:solidFill>
                            <a:schemeClr val="accent2"/>
                          </a:solidFill>
                        </a:rPr>
                        <a:t> towards ecosystem based management</a:t>
                      </a:r>
                      <a:endParaRPr lang="en-US" dirty="0">
                        <a:solidFill>
                          <a:schemeClr val="accent2"/>
                        </a:solidFill>
                      </a:endParaRPr>
                    </a:p>
                  </a:txBody>
                  <a:tcPr/>
                </a:tc>
              </a:tr>
              <a:tr h="370840">
                <a:tc>
                  <a:txBody>
                    <a:bodyPr/>
                    <a:lstStyle/>
                    <a:p>
                      <a:r>
                        <a:rPr lang="en-US" dirty="0" smtClean="0"/>
                        <a:t>5/8</a:t>
                      </a:r>
                      <a:endParaRPr lang="en-US" dirty="0"/>
                    </a:p>
                  </a:txBody>
                  <a:tcPr/>
                </a:tc>
                <a:tc>
                  <a:txBody>
                    <a:bodyPr/>
                    <a:lstStyle/>
                    <a:p>
                      <a:endParaRPr lang="en-US" dirty="0"/>
                    </a:p>
                  </a:txBody>
                  <a:tcPr/>
                </a:tc>
                <a:tc>
                  <a:txBody>
                    <a:bodyPr/>
                    <a:lstStyle/>
                    <a:p>
                      <a:r>
                        <a:rPr lang="en-US" dirty="0" smtClean="0"/>
                        <a:t>Final</a:t>
                      </a:r>
                      <a:r>
                        <a:rPr lang="en-US" baseline="0" dirty="0" smtClean="0"/>
                        <a:t> exam: Project Presentations</a:t>
                      </a:r>
                      <a:endParaRPr lang="en-US" dirty="0"/>
                    </a:p>
                  </a:txBody>
                  <a:tcPr/>
                </a:tc>
              </a:tr>
            </a:tbl>
          </a:graphicData>
        </a:graphic>
      </p:graphicFrame>
    </p:spTree>
    <p:extLst>
      <p:ext uri="{BB962C8B-B14F-4D97-AF65-F5344CB8AC3E}">
        <p14:creationId xmlns:p14="http://schemas.microsoft.com/office/powerpoint/2010/main" val="1116643811"/>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Ecosystem Based Management</a:t>
            </a:r>
            <a:endParaRPr lang="en-US" dirty="0"/>
          </a:p>
        </p:txBody>
      </p:sp>
      <p:sp>
        <p:nvSpPr>
          <p:cNvPr id="3" name="Content Placeholder 2"/>
          <p:cNvSpPr>
            <a:spLocks noGrp="1"/>
          </p:cNvSpPr>
          <p:nvPr>
            <p:ph idx="1"/>
          </p:nvPr>
        </p:nvSpPr>
        <p:spPr/>
        <p:txBody>
          <a:bodyPr/>
          <a:lstStyle/>
          <a:p>
            <a:r>
              <a:rPr lang="en-US" dirty="0" smtClean="0"/>
              <a:t>Most of the case studies in this class have focused on EBFM.</a:t>
            </a:r>
          </a:p>
          <a:p>
            <a:r>
              <a:rPr lang="en-US" dirty="0" smtClean="0"/>
              <a:t>However, a good deal of the literature we have read (particularly early in class) talked more generally about EBM.</a:t>
            </a:r>
            <a:endParaRPr lang="en-US" dirty="0"/>
          </a:p>
        </p:txBody>
      </p:sp>
    </p:spTree>
    <p:extLst>
      <p:ext uri="{BB962C8B-B14F-4D97-AF65-F5344CB8AC3E}">
        <p14:creationId xmlns:p14="http://schemas.microsoft.com/office/powerpoint/2010/main" val="29937187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rcRect l="-10484" r="-10484"/>
          <a:stretch>
            <a:fillRect/>
          </a:stretch>
        </p:blipFill>
        <p:spPr>
          <a:xfrm>
            <a:off x="-243754" y="221571"/>
            <a:ext cx="9773650" cy="6636429"/>
          </a:xfrm>
        </p:spPr>
      </p:pic>
    </p:spTree>
    <p:extLst>
      <p:ext uri="{BB962C8B-B14F-4D97-AF65-F5344CB8AC3E}">
        <p14:creationId xmlns:p14="http://schemas.microsoft.com/office/powerpoint/2010/main" val="827230640"/>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smtClean="0"/>
              <a:t>EBM Definitions</a:t>
            </a:r>
            <a:endParaRPr lang="en-US" dirty="0"/>
          </a:p>
        </p:txBody>
      </p:sp>
      <p:sp>
        <p:nvSpPr>
          <p:cNvPr id="4" name="Content Placeholder 3"/>
          <p:cNvSpPr>
            <a:spLocks noGrp="1"/>
          </p:cNvSpPr>
          <p:nvPr>
            <p:ph idx="1"/>
          </p:nvPr>
        </p:nvSpPr>
        <p:spPr/>
        <p:txBody>
          <a:bodyPr/>
          <a:lstStyle/>
          <a:p>
            <a:pPr marL="0" indent="0">
              <a:buNone/>
            </a:pPr>
            <a:r>
              <a:rPr lang="en-US" dirty="0"/>
              <a:t>“U.S. ocean and coastal resources should be managed to reflect the relationships among all ecosystem components, including human and nonhuman species and the environments in which they live.  Applying this principle will require defining relevant geographic management areas based on ecosystem, rather than political, boundaries.” </a:t>
            </a:r>
          </a:p>
          <a:p>
            <a:endParaRPr lang="en-US" dirty="0"/>
          </a:p>
          <a:p>
            <a:pPr marL="0" indent="0">
              <a:buNone/>
            </a:pPr>
            <a:r>
              <a:rPr lang="en-US" dirty="0" smtClean="0"/>
              <a:t>U.S</a:t>
            </a:r>
            <a:r>
              <a:rPr lang="en-US" dirty="0"/>
              <a:t>. Commission on Ocean Policy </a:t>
            </a:r>
          </a:p>
          <a:p>
            <a:endParaRPr lang="en-US" dirty="0"/>
          </a:p>
        </p:txBody>
      </p:sp>
    </p:spTree>
    <p:extLst>
      <p:ext uri="{BB962C8B-B14F-4D97-AF65-F5344CB8AC3E}">
        <p14:creationId xmlns:p14="http://schemas.microsoft.com/office/powerpoint/2010/main" val="36260807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EBM Definitions</a:t>
            </a:r>
            <a:endParaRPr lang="en-US" dirty="0"/>
          </a:p>
        </p:txBody>
      </p:sp>
      <p:sp>
        <p:nvSpPr>
          <p:cNvPr id="3" name="Content Placeholder 2"/>
          <p:cNvSpPr>
            <a:spLocks noGrp="1"/>
          </p:cNvSpPr>
          <p:nvPr>
            <p:ph idx="1"/>
          </p:nvPr>
        </p:nvSpPr>
        <p:spPr/>
        <p:txBody>
          <a:bodyPr/>
          <a:lstStyle/>
          <a:p>
            <a:pPr marL="0" indent="0">
              <a:buNone/>
            </a:pPr>
            <a:r>
              <a:rPr lang="en-US" sz="2800" dirty="0" smtClean="0"/>
              <a:t>“Ecosystem based management is an </a:t>
            </a:r>
            <a:r>
              <a:rPr lang="en-US" sz="2800" b="1" dirty="0" smtClean="0"/>
              <a:t>integrated approach to management</a:t>
            </a:r>
            <a:r>
              <a:rPr lang="en-US" sz="2800" dirty="0" smtClean="0"/>
              <a:t> that considers the entire ecosystem, including humans. The goal of EBM is to maintain an ecosystem in a healthy, productive and resilient condition so that it can provide the services humans want and need. </a:t>
            </a:r>
            <a:r>
              <a:rPr lang="en-US" sz="2800" b="1" dirty="0" smtClean="0"/>
              <a:t>EBM differs</a:t>
            </a:r>
            <a:r>
              <a:rPr lang="en-US" sz="2800" dirty="0" smtClean="0"/>
              <a:t> from current approaches that usually focus on a single species, sector, activity or concern; </a:t>
            </a:r>
            <a:r>
              <a:rPr lang="en-US" sz="2800" b="1" dirty="0" smtClean="0"/>
              <a:t>it considers the cumulative impacts of different sectors</a:t>
            </a:r>
            <a:r>
              <a:rPr lang="en-US" sz="2800" dirty="0" smtClean="0"/>
              <a:t>”</a:t>
            </a:r>
          </a:p>
          <a:p>
            <a:pPr marL="0" indent="0">
              <a:buNone/>
            </a:pPr>
            <a:endParaRPr lang="en-US" sz="2800" dirty="0" smtClean="0"/>
          </a:p>
          <a:p>
            <a:pPr marL="0" indent="0">
              <a:buNone/>
            </a:pPr>
            <a:r>
              <a:rPr lang="en-US" sz="2800" dirty="0" smtClean="0"/>
              <a:t>(McLeod et al. 2005)</a:t>
            </a:r>
            <a:endParaRPr lang="en-US" sz="2800" dirty="0"/>
          </a:p>
        </p:txBody>
      </p:sp>
    </p:spTree>
    <p:extLst>
      <p:ext uri="{BB962C8B-B14F-4D97-AF65-F5344CB8AC3E}">
        <p14:creationId xmlns:p14="http://schemas.microsoft.com/office/powerpoint/2010/main" val="4180202753"/>
      </p:ext>
    </p:extLst>
  </p:cSld>
  <p:clrMapOvr>
    <a:masterClrMapping/>
  </p:clrMapOvr>
</p:sld>
</file>

<file path=ppt/theme/theme1.xml><?xml version="1.0" encoding="utf-8"?>
<a:theme xmlns:a="http://schemas.openxmlformats.org/drawingml/2006/main" name="NOAA Divider Slides">
  <a:themeElements>
    <a:clrScheme name="Custom 11">
      <a:dk1>
        <a:sysClr val="windowText" lastClr="000000"/>
      </a:dk1>
      <a:lt1>
        <a:sysClr val="window" lastClr="FFFFFF"/>
      </a:lt1>
      <a:dk2>
        <a:srgbClr val="00467F"/>
      </a:dk2>
      <a:lt2>
        <a:srgbClr val="CCE7EA"/>
      </a:lt2>
      <a:accent1>
        <a:srgbClr val="008998"/>
      </a:accent1>
      <a:accent2>
        <a:srgbClr val="CC9C4A"/>
      </a:accent2>
      <a:accent3>
        <a:srgbClr val="EA7125"/>
      </a:accent3>
      <a:accent4>
        <a:srgbClr val="738539"/>
      </a:accent4>
      <a:accent5>
        <a:srgbClr val="9C552D"/>
      </a:accent5>
      <a:accent6>
        <a:srgbClr val="C0311A"/>
      </a:accent6>
      <a:hlink>
        <a:srgbClr val="0000FF"/>
      </a:hlink>
      <a:folHlink>
        <a:srgbClr val="800080"/>
      </a:folHlink>
    </a:clrScheme>
    <a:fontScheme name="Horizon">
      <a:majorFont>
        <a:latin typeface="Arial Narrow"/>
        <a:ea typeface=""/>
        <a:cs typeface=""/>
        <a:font script="Jpan" typeface="ＭＳ ゴシック"/>
        <a:font script="Hang" typeface="HY얕은샘물M"/>
        <a:font script="Hans" typeface="华文新魏"/>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Narrow"/>
        <a:ea typeface=""/>
        <a:cs typeface=""/>
        <a:font script="Jpan" typeface="ＭＳ ゴシック"/>
        <a:font script="Hang" typeface="HY얕은샘물M"/>
        <a:font script="Hans" typeface="华文新魏"/>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NOAA Title Options">
  <a:themeElements>
    <a:clrScheme name="Custom 11">
      <a:dk1>
        <a:sysClr val="windowText" lastClr="000000"/>
      </a:dk1>
      <a:lt1>
        <a:sysClr val="window" lastClr="FFFFFF"/>
      </a:lt1>
      <a:dk2>
        <a:srgbClr val="00467F"/>
      </a:dk2>
      <a:lt2>
        <a:srgbClr val="CCE7EA"/>
      </a:lt2>
      <a:accent1>
        <a:srgbClr val="008998"/>
      </a:accent1>
      <a:accent2>
        <a:srgbClr val="CC9C4A"/>
      </a:accent2>
      <a:accent3>
        <a:srgbClr val="EA7125"/>
      </a:accent3>
      <a:accent4>
        <a:srgbClr val="738539"/>
      </a:accent4>
      <a:accent5>
        <a:srgbClr val="9C552D"/>
      </a:accent5>
      <a:accent6>
        <a:srgbClr val="C0311A"/>
      </a:accent6>
      <a:hlink>
        <a:srgbClr val="0000FF"/>
      </a:hlink>
      <a:folHlink>
        <a:srgbClr val="800080"/>
      </a:folHlink>
    </a:clrScheme>
    <a:fontScheme name="Horizon">
      <a:majorFont>
        <a:latin typeface="Arial Narrow"/>
        <a:ea typeface=""/>
        <a:cs typeface=""/>
        <a:font script="Jpan" typeface="ＭＳ ゴシック"/>
        <a:font script="Hang" typeface="HY얕은샘물M"/>
        <a:font script="Hans" typeface="华文新魏"/>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Narrow"/>
        <a:ea typeface=""/>
        <a:cs typeface=""/>
        <a:font script="Jpan" typeface="ＭＳ ゴシック"/>
        <a:font script="Hang" typeface="HY얕은샘물M"/>
        <a:font script="Hans" typeface="华文新魏"/>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GFAY_Custom">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noaa_fisheries_presentation_template_final</Template>
  <TotalTime>7850</TotalTime>
  <Words>1569</Words>
  <Application>Microsoft Macintosh PowerPoint</Application>
  <PresentationFormat>On-screen Show (4:3)</PresentationFormat>
  <Paragraphs>248</Paragraphs>
  <Slides>42</Slides>
  <Notes>1</Notes>
  <HiddenSlides>0</HiddenSlides>
  <MMClips>0</MMClips>
  <ScaleCrop>false</ScaleCrop>
  <HeadingPairs>
    <vt:vector size="4" baseType="variant">
      <vt:variant>
        <vt:lpstr>Theme</vt:lpstr>
      </vt:variant>
      <vt:variant>
        <vt:i4>3</vt:i4>
      </vt:variant>
      <vt:variant>
        <vt:lpstr>Slide Titles</vt:lpstr>
      </vt:variant>
      <vt:variant>
        <vt:i4>42</vt:i4>
      </vt:variant>
    </vt:vector>
  </HeadingPairs>
  <TitlesOfParts>
    <vt:vector size="45" baseType="lpstr">
      <vt:lpstr>NOAA Divider Slides</vt:lpstr>
      <vt:lpstr>NOAA Title Options</vt:lpstr>
      <vt:lpstr>GFAY_Custom</vt:lpstr>
      <vt:lpstr>MAR 530: Ecosystem Based Fisheries Management</vt:lpstr>
      <vt:lpstr>Last Time…</vt:lpstr>
      <vt:lpstr>Today’s Outline</vt:lpstr>
      <vt:lpstr>One Main Theme Throughout Course</vt:lpstr>
      <vt:lpstr>Simplified Schedule</vt:lpstr>
      <vt:lpstr>Ecosystem Based Management</vt:lpstr>
      <vt:lpstr>PowerPoint Presentation</vt:lpstr>
      <vt:lpstr>EBM Definitions</vt:lpstr>
      <vt:lpstr>EBM Definitions</vt:lpstr>
      <vt:lpstr>Example Efforts at Defining EBM</vt:lpstr>
      <vt:lpstr>Key elements</vt:lpstr>
      <vt:lpstr>PowerPoint Presentation</vt:lpstr>
      <vt:lpstr>Ecosystem Services</vt:lpstr>
      <vt:lpstr>EBM vs EBFM</vt:lpstr>
      <vt:lpstr>Integrated Ecosystem Assessments (IEAs)</vt:lpstr>
      <vt:lpstr>More emphasis on Scoping, articulation of goals,  and evaluation for both EBM and spatial plans.</vt:lpstr>
      <vt:lpstr>Governance</vt:lpstr>
      <vt:lpstr>PowerPoint Presentation</vt:lpstr>
      <vt:lpstr>PowerPoint Presentation</vt:lpstr>
      <vt:lpstr>Spatial scales and Governance issues</vt:lpstr>
      <vt:lpstr>PowerPoint Presentation</vt:lpstr>
      <vt:lpstr>Marine spatial plans span multiple scales</vt:lpstr>
      <vt:lpstr>Spatial scales and Governance issues</vt:lpstr>
      <vt:lpstr>Broadening Constituencies involved in EBM</vt:lpstr>
      <vt:lpstr>Hot topics/trends in (marine) EBM</vt:lpstr>
      <vt:lpstr>EBM and spatial management</vt:lpstr>
      <vt:lpstr>Evaluating cumulative impacts Spatial mapping, then weighting of ‘footprint’</vt:lpstr>
      <vt:lpstr>Marine Spatial Planning</vt:lpstr>
      <vt:lpstr>PowerPoint Presentation</vt:lpstr>
      <vt:lpstr>PowerPoint Presentation</vt:lpstr>
      <vt:lpstr>Fishing vs energy vs tourism (White et al. 2012)</vt:lpstr>
      <vt:lpstr>Right whales in Massachusetts, shipping lanes</vt:lpstr>
      <vt:lpstr>PowerPoint Presentation</vt:lpstr>
      <vt:lpstr>Mapping for valuation of ecosystem services</vt:lpstr>
      <vt:lpstr>Valuation of ecosystem services</vt:lpstr>
      <vt:lpstr>Integrated Valuation of Ecosystem Services and Tradeoffs (InVEST)</vt:lpstr>
      <vt:lpstr>InVEST</vt:lpstr>
      <vt:lpstr>InVEST output</vt:lpstr>
      <vt:lpstr>Outstanding research questions for marine EBM</vt:lpstr>
      <vt:lpstr>EBM must ultimately include:</vt:lpstr>
      <vt:lpstr>Doing EBFM </vt:lpstr>
      <vt:lpstr>What’s Next?</vt:lpstr>
    </vt:vector>
  </TitlesOfParts>
  <Manager/>
  <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mar530:EBFM Lecture 1</dc:title>
  <dc:subject>Introduction, Course Mechanics, What is EBFM?</dc:subject>
  <dc:creator>Gavin Fay</dc:creator>
  <cp:keywords/>
  <dc:description/>
  <cp:lastModifiedBy>Gavin Fay</cp:lastModifiedBy>
  <cp:revision>585</cp:revision>
  <dcterms:created xsi:type="dcterms:W3CDTF">2014-06-04T00:44:42Z</dcterms:created>
  <dcterms:modified xsi:type="dcterms:W3CDTF">2015-05-01T14:20:54Z</dcterms:modified>
  <cp:category/>
</cp:coreProperties>
</file>